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6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00FFFF"/>
    <a:srgbClr val="46BDBA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49" d="100"/>
          <a:sy n="49" d="100"/>
        </p:scale>
        <p:origin x="8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1F6850-C8F6-4ED5-ADC2-FB14168BD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C80CCE-749A-4E45-A5F7-4B0B5B738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8535BA-9851-4916-BBF9-FD338C548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88D89B-B051-4107-AD3F-A0C5E6B93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37AB34-0D27-488D-B568-79E6CCB29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7976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963515-C536-4D32-85E1-26CE89CED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C41A1AF-19B9-4E3B-932B-14A0BD283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D1811B-6007-4CE4-9C2A-9D570F08A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84B43E-786C-4534-B00C-1784FAA64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A270CA-89AF-47E5-921F-FBEFF1AF2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124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442EA9-15BC-4AAF-A19D-BD3792B9D7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B62A944-8CA0-4B0A-929C-6E471275C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BEF42B-7F61-4725-AC84-7AE18570F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7DC8FA-5AC8-483A-8489-E6113711C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F5C308-359B-4870-9700-9EBC88F08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988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32B1C-D51E-48DE-9503-BAD16A766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5AB21C-5378-43C5-9611-55D6D178F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CDDE8E-692A-419C-BA00-72FC363E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9102FB-C825-48CA-BDCB-8D569EB6F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D0369D-1C08-4566-A28E-455F2897E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874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E9F00-7E47-4B87-8E30-37EFA03E3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FC4950-193A-4148-80EA-B7550091A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6D7C7E-161E-4CBB-89A7-99128D37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F51E01-0C9D-4825-B065-E43A0CCC3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3DF8E8-E5B9-4DE5-B8F1-A58494BED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0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F6924A-553A-4CAC-81A5-0F414D3EA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300ED4-1119-4315-A0AD-601BA6289A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7A7736-A4CC-43B0-8F8F-05CDF81A9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A5B5CF-2DDE-44E7-959C-A2CC8BEF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64F364-FCD5-4AFE-85B9-35254A82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F054AD-A17D-4AE7-825C-1A756C6FF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7946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E7B07-7436-4DEB-8058-BF4E3B347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D5AAC4-015B-4AB0-8CAE-0348F14BE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66F0BE-AABC-4AA9-96AC-8C8149F7B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0170107-391C-4FBA-B444-7ED9146E8E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76BF000-A589-496F-A730-16735D0328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3C70B83-EB78-40E6-B9A1-6BFB15A9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1FFF03C-CC70-49A9-BB60-594392BC1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78501FA-148F-4EB0-84CC-276577C1C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275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774459-8E74-4C73-960C-FD45D0D77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90E825A-BD8F-4D88-B110-04A5A9A0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4D8A12-7C05-48A3-9770-1B6B6AA8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9F93682-C588-4515-A75D-85B163572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112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68B09A2-68D8-4E3D-933E-C4B4863FC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829321-770C-4C21-B87A-0F478FD07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3215CBE-7FE6-4408-A2B4-FAB5C0DA6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68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46A4D-6FB2-4ECE-971C-46B6CFC67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33F419-099B-414C-88C5-732CF6170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D6DAB5-5129-4052-8AB2-26583C10B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59BFAC-DE03-4248-BF08-0DD552136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F551FB-FFD4-4F34-A682-1704CABBD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EE966F-051A-4E1A-9F7A-EC8A75BE5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905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542644-044A-4B18-9A8E-942F56235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71EE3B0-264B-4502-82A5-E7FB427B33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8D0743-026A-4D5E-A444-4DA177A33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106629-4386-4D33-AEF9-5596828CC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9F349A-3E48-4AA5-89AD-A7FD95303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D8F82D-DC99-4D02-B416-965025717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9674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9DD365-2D14-429F-B230-E1FB893C2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8F79F0-35FB-4EF8-8A2D-28C9C1BB9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741453-F3F0-40C1-AC54-4440506E1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C817A-4DD3-4340-8C6D-F96D5E2CCDF2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BD4AE-E5AD-4525-91C9-7F155F13F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565CBA-6B71-446A-B483-6C3B12123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9F8E8-4E89-4D45-8215-C20B4E3C811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711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FE5CA506-E10C-4175-862B-B18CA6BB6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971" b="15935"/>
          <a:stretch/>
        </p:blipFill>
        <p:spPr>
          <a:xfrm>
            <a:off x="-18561" y="1821493"/>
            <a:ext cx="12176439" cy="360834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1688E10-D9E2-41A6-A5A1-5DD3F92F5358}"/>
              </a:ext>
            </a:extLst>
          </p:cNvPr>
          <p:cNvSpPr txBox="1"/>
          <p:nvPr/>
        </p:nvSpPr>
        <p:spPr>
          <a:xfrm>
            <a:off x="6706648" y="0"/>
            <a:ext cx="545123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Debilidades</a:t>
            </a:r>
            <a:endParaRPr lang="es-ES" sz="3600" b="1" dirty="0">
              <a:solidFill>
                <a:srgbClr val="FF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Marca Gráfica ULPGC | ULPGC - Universidad de Las Palmas de Gran Canaria">
            <a:extLst>
              <a:ext uri="{FF2B5EF4-FFF2-40B4-BE49-F238E27FC236}">
                <a16:creationId xmlns:a16="http://schemas.microsoft.com/office/drawing/2014/main" id="{3A505852-FDA5-4768-820A-884B1AEE5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7435" y="5478435"/>
            <a:ext cx="2329681" cy="121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635ACAE-EECB-48E8-9110-F2E79CC18AB1}"/>
              </a:ext>
            </a:extLst>
          </p:cNvPr>
          <p:cNvSpPr txBox="1"/>
          <p:nvPr/>
        </p:nvSpPr>
        <p:spPr>
          <a:xfrm>
            <a:off x="1829149" y="1034593"/>
            <a:ext cx="9240715" cy="5355312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b="1" dirty="0"/>
              <a:t>Plantilla envejecida y poco motivada, con una composición descompensada e inadecuada, falta de compromiso con la institución y de planes formales de incentivación.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/>
              <a:t>Alto porcentaje en las contrataciones desde la propia ULPGC: poca capacidad de atraer talento docente, gestor o investigador, falta cultura estratégica y de investigación. Falta de renovación de los referentes de los grupos de investigación.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/>
              <a:t>Imagen exterior de la ULPGC alejada de la de un centro de excelencia y desconectada de la sociedad. Canales externos e internos de comunicación inadecuados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/>
              <a:t>Escasa presencia en los ámbitos nacionales e internacionales; grandes diferencias de competitividad investigadora entre áreas de conocimiento, y dentro de ellas. 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/>
              <a:t>Gran carga burocrática en la gestión diaria y en procesos como contrataciones etc. Necesidad de analizar los procesos y aumentar la digitalización.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/>
              <a:t>Poca flexibilidad en la adaptación de planes de estudio a la hora de competir con otras universidades. Titulaciones generalistas, alejadas de las demandas sociales.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/>
              <a:t>Falta de mecanismos reales de control de la calidad docente, de gestión y de investigación.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/>
              <a:t>Carencias en las infraestructuras por falta de planificación y mantenimiento, dificultad para afrontar los retos de nuevos formatos de docencia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/>
              <a:t>Campus infrautilizados y aislados de los núcleos urbanos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/>
              <a:t> Estudiantes poco motivados: ULPGC como última elección y poca vida en los campus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923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892097E-AFFF-4E47-9F08-CE77DADB06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37" r="9003"/>
          <a:stretch/>
        </p:blipFill>
        <p:spPr>
          <a:xfrm>
            <a:off x="0" y="0"/>
            <a:ext cx="3799002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A7F6F9F-FDF9-4A86-A09E-A525F37A0D5F}"/>
              </a:ext>
            </a:extLst>
          </p:cNvPr>
          <p:cNvSpPr txBox="1"/>
          <p:nvPr/>
        </p:nvSpPr>
        <p:spPr>
          <a:xfrm>
            <a:off x="6740770" y="0"/>
            <a:ext cx="545123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Amenazas</a:t>
            </a:r>
            <a:endParaRPr lang="es-ES" sz="3600" b="1" dirty="0">
              <a:solidFill>
                <a:srgbClr val="FF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Marca Gráfica ULPGC | ULPGC - Universidad de Las Palmas de Gran Canaria">
            <a:extLst>
              <a:ext uri="{FF2B5EF4-FFF2-40B4-BE49-F238E27FC236}">
                <a16:creationId xmlns:a16="http://schemas.microsoft.com/office/drawing/2014/main" id="{0825DD20-5976-422C-BF8A-1FCBCB2B7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27013" y="5904174"/>
            <a:ext cx="1825505" cy="95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3CE7910-8D58-43C1-85CF-485853BAFB18}"/>
              </a:ext>
            </a:extLst>
          </p:cNvPr>
          <p:cNvSpPr txBox="1"/>
          <p:nvPr/>
        </p:nvSpPr>
        <p:spPr>
          <a:xfrm>
            <a:off x="4129170" y="658835"/>
            <a:ext cx="759590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342900" indent="-342900">
              <a:buFont typeface="+mj-lt"/>
              <a:buAutoNum type="arabicPeriod"/>
              <a:defRPr b="1"/>
            </a:lvl1pPr>
          </a:lstStyle>
          <a:p>
            <a:r>
              <a:rPr lang="es-ES" dirty="0"/>
              <a:t>Evolución demográfica y emigración de los estudiantes potenciales a otros destinos.</a:t>
            </a:r>
          </a:p>
          <a:p>
            <a:r>
              <a:rPr lang="es-ES" dirty="0"/>
              <a:t>Rigidez normativa del sistema universitario español y de la legislación general sobre contratación del Estado.</a:t>
            </a:r>
          </a:p>
          <a:p>
            <a:r>
              <a:rPr lang="es-ES" dirty="0"/>
              <a:t>Presencia de alternativas universitarias, dentro y fuera del Archipiélago. Apuesta de la sociedad por una mayor especialización frente a una Universidad generalista. Percepción de menor niveles de exigencia en la oferta de las universidades privadas.</a:t>
            </a:r>
          </a:p>
          <a:p>
            <a:r>
              <a:rPr lang="es-ES" dirty="0"/>
              <a:t>Perdida de la imagen de la ULPGC como referente social</a:t>
            </a:r>
          </a:p>
          <a:p>
            <a:r>
              <a:rPr lang="es-ES" dirty="0"/>
              <a:t>Cambios normativos que afecten al status de la ULPGC o a su gobernanza</a:t>
            </a:r>
          </a:p>
          <a:p>
            <a:r>
              <a:rPr lang="es-ES" dirty="0"/>
              <a:t>Falta de adaptación a un entorno tecnológico cambiante, tanto en la docencia como en la administración</a:t>
            </a:r>
          </a:p>
          <a:p>
            <a:r>
              <a:rPr lang="es-ES" dirty="0"/>
              <a:t>Falta de un entorno industrial adecuado y de adaptación de los egresados al entorno laboral</a:t>
            </a:r>
          </a:p>
          <a:p>
            <a:r>
              <a:rPr lang="es-ES" dirty="0"/>
              <a:t>Falta de implicación de las instituciones con la ULPGC. Interferencia de criterios políticos en su desarrollo.</a:t>
            </a:r>
          </a:p>
          <a:p>
            <a:r>
              <a:rPr lang="es-ES" dirty="0"/>
              <a:t>Escaso reconocimiento tanto de los docentes como de los egresados por la sociedad</a:t>
            </a:r>
          </a:p>
          <a:p>
            <a:r>
              <a:rPr lang="es-ES" dirty="0"/>
              <a:t> Baja inversión en investigación, tanto a nivel estatal como regional.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628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ABACE58-201C-46F2-BF82-65EFEE09BFA8}"/>
              </a:ext>
            </a:extLst>
          </p:cNvPr>
          <p:cNvSpPr txBox="1"/>
          <p:nvPr/>
        </p:nvSpPr>
        <p:spPr>
          <a:xfrm>
            <a:off x="6740770" y="42496"/>
            <a:ext cx="545123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Fortalezas</a:t>
            </a:r>
            <a:endParaRPr lang="es-ES" sz="3600" b="1" dirty="0">
              <a:solidFill>
                <a:srgbClr val="FF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Marca Gráfica ULPGC | ULPGC - Universidad de Las Palmas de Gran Canaria">
            <a:extLst>
              <a:ext uri="{FF2B5EF4-FFF2-40B4-BE49-F238E27FC236}">
                <a16:creationId xmlns:a16="http://schemas.microsoft.com/office/drawing/2014/main" id="{2DD04D7C-2174-49B3-8FC8-2C0A2988E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69503" y="5400614"/>
            <a:ext cx="2329681" cy="121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CF3EF61-64CE-443D-8579-58E453BBAAB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623" r="39966"/>
          <a:stretch/>
        </p:blipFill>
        <p:spPr>
          <a:xfrm>
            <a:off x="0" y="-20811"/>
            <a:ext cx="5324272" cy="687881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0985392-CA41-43D6-A846-1F2469377B86}"/>
              </a:ext>
            </a:extLst>
          </p:cNvPr>
          <p:cNvSpPr txBox="1"/>
          <p:nvPr/>
        </p:nvSpPr>
        <p:spPr>
          <a:xfrm>
            <a:off x="5278875" y="876299"/>
            <a:ext cx="677491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342900" indent="-342900">
              <a:buFont typeface="+mj-lt"/>
              <a:buAutoNum type="arabicPeriod"/>
              <a:defRPr b="1"/>
            </a:lvl1pPr>
          </a:lstStyle>
          <a:p>
            <a:r>
              <a:rPr lang="es-ES" dirty="0"/>
              <a:t>Una universidad con un fuerte apoyo social</a:t>
            </a:r>
          </a:p>
          <a:p>
            <a:r>
              <a:rPr lang="es-ES" dirty="0"/>
              <a:t>Presencia de una estructura de </a:t>
            </a:r>
            <a:r>
              <a:rPr lang="es-ES" dirty="0" err="1"/>
              <a:t>teleformación</a:t>
            </a:r>
            <a:r>
              <a:rPr lang="es-ES" dirty="0"/>
              <a:t> asentada y capacidad de atracción de estudiantes extranjeros </a:t>
            </a:r>
          </a:p>
          <a:p>
            <a:r>
              <a:rPr lang="es-ES" dirty="0"/>
              <a:t>Agrupa el mayor conjunto de recursos y de cualificación en I+D+i de la provincia.</a:t>
            </a:r>
          </a:p>
          <a:p>
            <a:r>
              <a:rPr lang="es-ES" dirty="0"/>
              <a:t>Elevada ratio profesor-alumno en algunas áreas.</a:t>
            </a:r>
          </a:p>
          <a:p>
            <a:r>
              <a:rPr lang="es-ES" dirty="0"/>
              <a:t>Una fuerte presencia en centros de formación de secundaria de cara a la captación de estudiantes.</a:t>
            </a:r>
          </a:p>
          <a:p>
            <a:r>
              <a:rPr lang="es-ES" dirty="0"/>
              <a:t>Colaboración abierta con organismos, entes públicos, asociaciones y colegios profesionales.</a:t>
            </a:r>
          </a:p>
          <a:p>
            <a:r>
              <a:rPr lang="es-ES" dirty="0"/>
              <a:t>Infraestructuras de apoyo (redes, bibliotecas…) adecuadas.</a:t>
            </a:r>
          </a:p>
          <a:p>
            <a:r>
              <a:rPr lang="es-ES" dirty="0"/>
              <a:t>Presencia de grupos de investigación altamente competitivos</a:t>
            </a:r>
          </a:p>
          <a:p>
            <a:r>
              <a:rPr lang="es-ES" dirty="0"/>
              <a:t>Un campus, que cuenta con un parque tecnológico, y con amplias áreas que pueden usarse como zona de esparcimiento de la ciudad.</a:t>
            </a:r>
          </a:p>
          <a:p>
            <a:r>
              <a:rPr lang="es-ES" dirty="0"/>
              <a:t>Precios púbicos de matricula de grado y postgrado competitivos</a:t>
            </a:r>
          </a:p>
        </p:txBody>
      </p:sp>
    </p:spTree>
    <p:extLst>
      <p:ext uri="{BB962C8B-B14F-4D97-AF65-F5344CB8AC3E}">
        <p14:creationId xmlns:p14="http://schemas.microsoft.com/office/powerpoint/2010/main" val="383409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B6F3DAB-2AD3-493E-B432-C91537FE067C}"/>
              </a:ext>
            </a:extLst>
          </p:cNvPr>
          <p:cNvSpPr txBox="1"/>
          <p:nvPr/>
        </p:nvSpPr>
        <p:spPr>
          <a:xfrm>
            <a:off x="6740770" y="28008"/>
            <a:ext cx="545123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Oportunidades</a:t>
            </a:r>
            <a:endParaRPr lang="es-ES" sz="3600" b="1" dirty="0">
              <a:solidFill>
                <a:srgbClr val="FF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Marca Gráfica ULPGC | ULPGC - Universidad de Las Palmas de Gran Canaria">
            <a:extLst>
              <a:ext uri="{FF2B5EF4-FFF2-40B4-BE49-F238E27FC236}">
                <a16:creationId xmlns:a16="http://schemas.microsoft.com/office/drawing/2014/main" id="{4805A349-8E8E-4C32-B4E4-1B3B7645C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6276" y="5640742"/>
            <a:ext cx="2329681" cy="121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746AFC7-3A6C-484E-B6FB-95B80519C0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723" r="26262"/>
          <a:stretch/>
        </p:blipFill>
        <p:spPr>
          <a:xfrm>
            <a:off x="0" y="10152"/>
            <a:ext cx="3393549" cy="684784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3C4FB72B-E0AB-4BCF-9731-12D12BA97D5A}"/>
              </a:ext>
            </a:extLst>
          </p:cNvPr>
          <p:cNvSpPr txBox="1"/>
          <p:nvPr/>
        </p:nvSpPr>
        <p:spPr>
          <a:xfrm>
            <a:off x="3910518" y="771149"/>
            <a:ext cx="815177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342900" indent="-342900">
              <a:buFont typeface="+mj-lt"/>
              <a:buAutoNum type="arabicPeriod"/>
              <a:defRPr b="1"/>
            </a:lvl1pPr>
          </a:lstStyle>
          <a:p>
            <a:r>
              <a:rPr lang="es-ES" dirty="0"/>
              <a:t>Un entorno geográfico lleno de oportunidades y en crecimiento, situación ideal para la conexión con África y América.</a:t>
            </a:r>
          </a:p>
          <a:p>
            <a:r>
              <a:rPr lang="es-ES" dirty="0"/>
              <a:t>Canarias como destino internacional de profesionales en situación teletrabajo, soportado por una red de datos de alta calidad (nómadas digitales).</a:t>
            </a:r>
          </a:p>
          <a:p>
            <a:r>
              <a:rPr lang="es-ES" dirty="0"/>
              <a:t>Desarrollo de una política universitaria orientada hacia la internacionalización, participación en alianzas universitarias transnacionales.</a:t>
            </a:r>
          </a:p>
          <a:p>
            <a:r>
              <a:rPr lang="es-ES" dirty="0"/>
              <a:t>Alineación con estrategias autonómicas, nacionales y europeas en I+D+i.</a:t>
            </a:r>
          </a:p>
          <a:p>
            <a:r>
              <a:rPr lang="es-ES" dirty="0"/>
              <a:t>Integración con los objetivos de desarrollo sostenible en el ámbito universitario.</a:t>
            </a:r>
          </a:p>
          <a:p>
            <a:r>
              <a:rPr lang="es-ES" dirty="0"/>
              <a:t>Desarrollo de la institución como referente cultural y social</a:t>
            </a:r>
          </a:p>
          <a:p>
            <a:r>
              <a:rPr lang="es-ES" dirty="0"/>
              <a:t>Puesta en valor de mecanismos de colaboración público-privada. Vinculación de los egresados como agentes de promoción.</a:t>
            </a:r>
          </a:p>
          <a:p>
            <a:r>
              <a:rPr lang="es-ES" dirty="0"/>
              <a:t>Existencia de convocatorias competitivas que permitan incorporar talento a las plantillas de la ULPGC.</a:t>
            </a:r>
          </a:p>
          <a:p>
            <a:r>
              <a:rPr lang="es-ES" dirty="0"/>
              <a:t>Capacidad de desarrollo de nuevas titulaciones conectadas a las demandas de la sociedad.</a:t>
            </a:r>
          </a:p>
          <a:p>
            <a:r>
              <a:rPr lang="es-ES" dirty="0"/>
              <a:t>Impulso a la digitalización y aumento de la demanda en formatos de </a:t>
            </a:r>
            <a:r>
              <a:rPr lang="es-ES" dirty="0" err="1"/>
              <a:t>teleformación</a:t>
            </a:r>
            <a:r>
              <a:rPr lang="es-ES" dirty="0"/>
              <a:t>, formación remota o híbrida.</a:t>
            </a:r>
          </a:p>
        </p:txBody>
      </p:sp>
    </p:spTree>
    <p:extLst>
      <p:ext uri="{BB962C8B-B14F-4D97-AF65-F5344CB8AC3E}">
        <p14:creationId xmlns:p14="http://schemas.microsoft.com/office/powerpoint/2010/main" val="76994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687</Words>
  <Application>Microsoft Office PowerPoint</Application>
  <PresentationFormat>Panorámica</PresentationFormat>
  <Paragraphs>44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de trabajo para el plan estratégico  2022-2026</dc:title>
  <dc:creator>Rafael Pérez Jiménez</dc:creator>
  <cp:lastModifiedBy>María Teresa Morant De Diego</cp:lastModifiedBy>
  <cp:revision>55</cp:revision>
  <dcterms:created xsi:type="dcterms:W3CDTF">2021-04-25T08:20:05Z</dcterms:created>
  <dcterms:modified xsi:type="dcterms:W3CDTF">2025-03-07T18:26:33Z</dcterms:modified>
</cp:coreProperties>
</file>