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6" r:id="rId3"/>
    <p:sldId id="268" r:id="rId4"/>
    <p:sldId id="346" r:id="rId5"/>
    <p:sldId id="347" r:id="rId6"/>
    <p:sldId id="257" r:id="rId7"/>
    <p:sldId id="258" r:id="rId8"/>
    <p:sldId id="256" r:id="rId9"/>
    <p:sldId id="259" r:id="rId10"/>
    <p:sldId id="260" r:id="rId11"/>
    <p:sldId id="261" r:id="rId12"/>
    <p:sldId id="262" r:id="rId13"/>
    <p:sldId id="263" r:id="rId14"/>
    <p:sldId id="264" r:id="rId15"/>
    <p:sldId id="345" r:id="rId16"/>
    <p:sldId id="344" r:id="rId17"/>
    <p:sldId id="265" r:id="rId18"/>
    <p:sldId id="269" r:id="rId19"/>
    <p:sldId id="267" r:id="rId20"/>
    <p:sldId id="348" r:id="rId21"/>
    <p:sldId id="34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CC57A-C397-4D5E-8F0D-2744BEE9D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64CC04-9513-4B87-A592-6776C66B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3271FD-A8A4-472B-8A28-53604987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A582D4-B58F-4534-87A3-0EB60BC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649C4F-E85F-4B15-9B90-FFB2784B5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77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807D4-2872-4A51-A0EB-DB26D96A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517BA4-8304-44A8-B8D4-F88CF348E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0E7B5-DA5F-41E3-92A9-C5946083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2F234-9111-4EA5-8314-8EF2CFD9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4F74F3-6327-48B7-B251-D132EAC0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99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004D9E-1DBD-467A-BB11-701799A1B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2D9716-C841-4144-9062-E41DBFD11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0AF803-AD79-4391-B12C-F632982E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1A9EB0-6A26-4771-98E2-8A539EEE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96DF43-A529-4453-A09A-E3FDDFBB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6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468F2-4128-4621-B9A0-B349AB2C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1C8721-5464-4486-A20E-7A8662E1E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48F8F5-31E0-4E3D-8E0E-1E13EFB4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6A5B30-DEFC-4663-9C35-CDC13663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A96858-DB4F-4BA6-ADFE-AAA1391E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05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ABCA9-1CF2-448E-9C17-057E21B6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E15F24-C29E-4BE3-8371-0E00BD9C8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89496-C62C-4B07-AAA4-74A33140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27F496-BAAA-41E0-BDCD-8AF2D025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52A6C8-5811-4CF3-AA62-8E768B5FD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669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107F9-7B52-41AE-9258-CCE442DC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E179EC-8B20-4A9E-B422-FAB8BB29F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0F4C05-6CF0-4DA1-80B2-2B43F7EBF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3A7CDA-DE1D-4927-9E00-3AF58342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466560-11C3-45E1-951A-C7C1E42A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249691-F94F-4C3C-8B4E-17EC1110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83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990C3-1E35-4969-ADA1-F672A16DE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09CF45-A5AB-415F-8192-A0FB2D76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E8513-133F-4D9E-B23A-2926D1F96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544BFC-3267-4308-B25A-794A311E5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E8A838-BFB6-4726-9CA6-6F9E3C502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9CA43E-F5A7-46D2-AA51-12DF1060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AAC244-E9ED-478C-B624-DFFCAA72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256CC13-32CA-4DCE-88DB-A4314C6F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90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72527-965E-4ADE-A736-44D46885A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0871DF-E867-4339-8D75-C2B9623D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6C07F5-5316-46C6-B3C9-083F003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3E3CBD-99A7-495E-9C5F-1DCEA974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05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D2790BF-D51E-4138-8E29-E5FBA28F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210A838-1332-47BD-BDA0-BE951640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C317C6-D58C-4A98-8F68-089F308A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1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672B9-33C7-49C1-B666-8179FE12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5BCC68-CBAE-4135-9744-53894C1F7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A9A2D0-9F86-4EB8-82A5-A4B95286E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8F4303-A373-48C7-A0A9-DB817885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CA72E0-CFE8-424F-979F-A1803E61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58EBDA-62E1-4BD0-AA23-7072E3B3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4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6B29D-EAB2-496F-8465-1E081C05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3935A9-9F9E-40B9-BE8F-572611B4A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832FA2-39BD-4AD6-9887-86D5C9FD1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B39370-8668-4C4C-AD1B-F09541DA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61CF0C-B9DF-41CB-B62F-AD63C8A1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F615A0-BD87-4ED2-A890-F9CA4783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99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FF9316-8961-42F1-BE2A-8447420E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F5D13B-2836-4451-BBB7-52F6758E4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246741-7076-4CDE-A5DE-CADB45B4B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A47F-1695-4F24-9156-382B65C833A9}" type="datetimeFigureOut">
              <a:rPr lang="es-ES" smtClean="0"/>
              <a:t>19/04/2022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3F82DE-EC70-4005-8F40-4F121CA5F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EF51B0-0E9A-4E33-B41E-51B86F0C1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35BA-1467-47E2-BAB8-0F47308C44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31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31DDF7-E4F6-4B2B-9F5D-517C368F6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4" b="7674"/>
          <a:stretch/>
        </p:blipFill>
        <p:spPr>
          <a:xfrm>
            <a:off x="0" y="0"/>
            <a:ext cx="12190471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BE0DDC-5ACD-45C4-BD67-84DA6BF1D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938" y="241388"/>
            <a:ext cx="5174300" cy="2075786"/>
          </a:xfrm>
        </p:spPr>
        <p:txBody>
          <a:bodyPr anchor="ctr">
            <a:norm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V Plan Estratégico</a:t>
            </a:r>
            <a:br>
              <a:rPr lang="es-E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s-E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Institucional </a:t>
            </a:r>
            <a:br>
              <a:rPr lang="es-E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s-ES" sz="40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2022-26</a:t>
            </a:r>
          </a:p>
        </p:txBody>
      </p:sp>
      <p:pic>
        <p:nvPicPr>
          <p:cNvPr id="1026" name="Picture 2" descr="Marca Gráfica ULPGC | ULPGC - Universidad de Las Palmas de Gran Canaria">
            <a:extLst>
              <a:ext uri="{FF2B5EF4-FFF2-40B4-BE49-F238E27FC236}">
                <a16:creationId xmlns:a16="http://schemas.microsoft.com/office/drawing/2014/main" id="{323FDB7D-5D8C-4B5C-8A2B-1339EF6D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7" y="123162"/>
            <a:ext cx="2931099" cy="15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3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CF7A10-C4DA-44DA-82C4-E8AF3B413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668"/>
          <a:stretch/>
        </p:blipFill>
        <p:spPr>
          <a:xfrm>
            <a:off x="-238615" y="-51818"/>
            <a:ext cx="1243061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3EA06A-BA4A-4565-BD88-F1C37636BE9E}"/>
              </a:ext>
            </a:extLst>
          </p:cNvPr>
          <p:cNvSpPr txBox="1"/>
          <p:nvPr/>
        </p:nvSpPr>
        <p:spPr>
          <a:xfrm>
            <a:off x="8400081" y="216976"/>
            <a:ext cx="3708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DOCENCIA (II)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BA1177C-FD02-413A-BFC6-83C1B2A01885}"/>
              </a:ext>
            </a:extLst>
          </p:cNvPr>
          <p:cNvSpPr/>
          <p:nvPr/>
        </p:nvSpPr>
        <p:spPr>
          <a:xfrm>
            <a:off x="818584" y="1073882"/>
            <a:ext cx="10554832" cy="5337059"/>
          </a:xfrm>
          <a:prstGeom prst="round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[GEN15] Acercar la universidad a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enseñanza secundaria y formación profesional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atraer futuros estudiantes potenciales.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[GEN16] Desarrollar planes de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estudiantil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que este colectivo aumente su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implicación en la vida universitaria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potenciar su vinculación con la marca ULPGC.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[GEN17]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Revisión de los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procesos de selección y contratación del PDI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alinearlos con los objetivos y las necesidades de la institución.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[GEN18] Promover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acreditación del personal docente investigador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los cuerpos funcionariales universitarios con el fin de garantizar los porcentajes adecuados de profesorado funcionario en las universidades públicas.</a:t>
            </a:r>
          </a:p>
        </p:txBody>
      </p:sp>
    </p:spTree>
    <p:extLst>
      <p:ext uri="{BB962C8B-B14F-4D97-AF65-F5344CB8AC3E}">
        <p14:creationId xmlns:p14="http://schemas.microsoft.com/office/powerpoint/2010/main" val="10241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earch Courses - School of Political Science &amp;amp;amp; International Studies -  University of Queensland">
            <a:extLst>
              <a:ext uri="{FF2B5EF4-FFF2-40B4-BE49-F238E27FC236}">
                <a16:creationId xmlns:a16="http://schemas.microsoft.com/office/drawing/2014/main" id="{6E9AFFB0-F855-48EC-84BD-507AE351D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/>
        </p:blipFill>
        <p:spPr bwMode="auto">
          <a:xfrm>
            <a:off x="-28857" y="0"/>
            <a:ext cx="12249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8330339" y="51818"/>
            <a:ext cx="3731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INVESTIGACIÓN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433953" y="1531214"/>
            <a:ext cx="11166528" cy="44475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[GEN20] Visibilizar las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capacidades de investigación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ULPGC.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[GEN21]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las estructuras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investigación.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[GEN22] Incentivar y facilitar la participación de la ULPGC en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nacionales y transnacionales competitivos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especial hincapié en los programas europeos.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[GEN23] Estimular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difusión de conocimiento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publicaciones de alta calidad.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[GEN24] Promover los proyectos de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colaboración público-privada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especialmente aquellos relacionados con el entorno canario y alineados con la estrategia de especialización inteligente de Canarias.</a:t>
            </a:r>
          </a:p>
        </p:txBody>
      </p:sp>
    </p:spTree>
    <p:extLst>
      <p:ext uri="{BB962C8B-B14F-4D97-AF65-F5344CB8AC3E}">
        <p14:creationId xmlns:p14="http://schemas.microsoft.com/office/powerpoint/2010/main" val="22841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s seis elementos claves que ayudan a impulsar la empleabilidad - Noticias  - Multitrabajos">
            <a:extLst>
              <a:ext uri="{FF2B5EF4-FFF2-40B4-BE49-F238E27FC236}">
                <a16:creationId xmlns:a16="http://schemas.microsoft.com/office/drawing/2014/main" id="{19D041A6-2FEE-46E9-A07F-D2CD3180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1ECEAD-AF7C-495B-8B19-3CFAA064B67E}"/>
              </a:ext>
            </a:extLst>
          </p:cNvPr>
          <p:cNvSpPr/>
          <p:nvPr/>
        </p:nvSpPr>
        <p:spPr>
          <a:xfrm>
            <a:off x="6656831" y="237083"/>
            <a:ext cx="5533581" cy="996884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6656831" y="475055"/>
            <a:ext cx="5259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EMPLEABILIDAD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1356867" y="1709022"/>
            <a:ext cx="9838944" cy="433716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[EMP1] Incrementar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orientación laboral en el proceso docente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[EMP2] Incrementar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entre Universidad y formación profesional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especializada.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[EMP3] Consolidar las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enseñanzas propias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dirigidas a los distintos colectivos.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[EMP4] Promover el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como forma de generación de empleo y de desarrollo de las capacidades investigadoras de la Universidad.</a:t>
            </a:r>
          </a:p>
        </p:txBody>
      </p:sp>
    </p:spTree>
    <p:extLst>
      <p:ext uri="{BB962C8B-B14F-4D97-AF65-F5344CB8AC3E}">
        <p14:creationId xmlns:p14="http://schemas.microsoft.com/office/powerpoint/2010/main" val="21477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EA3245-5758-4163-B730-D3580B86D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</a:blip>
          <a:srcRect t="19228" b="7134"/>
          <a:stretch/>
        </p:blipFill>
        <p:spPr>
          <a:xfrm>
            <a:off x="-114801" y="-35892"/>
            <a:ext cx="12482447" cy="6893893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1ECEAD-AF7C-495B-8B19-3CFAA064B67E}"/>
              </a:ext>
            </a:extLst>
          </p:cNvPr>
          <p:cNvSpPr/>
          <p:nvPr/>
        </p:nvSpPr>
        <p:spPr>
          <a:xfrm>
            <a:off x="6479177" y="237083"/>
            <a:ext cx="5711235" cy="131519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6705289" y="356069"/>
            <a:ext cx="52590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ATRACCIÓN Y GESTIÓN DE TALENTO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1405563" y="2123268"/>
            <a:ext cx="9838944" cy="399081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[TAL1]: Apoyar el desarrollo de carreras científicas de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jóvenes investigadores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capacitándoles para su posterior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acceso a la plantilla docente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Universidad.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[TAL2] Realizar actuaciones específicas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atraer y visibilizar a los estudiantes de más talento.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[TAL3] Implantar un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de Desarrollo del Capital Humano del PAS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ULPGC.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[TAL4] Atraer y mantener el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talento docente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2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stainability - Atea">
            <a:extLst>
              <a:ext uri="{FF2B5EF4-FFF2-40B4-BE49-F238E27FC236}">
                <a16:creationId xmlns:a16="http://schemas.microsoft.com/office/drawing/2014/main" id="{B9D953AE-AD6D-4FC2-AA34-F03E0749C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11305"/>
          <a:stretch/>
        </p:blipFill>
        <p:spPr bwMode="auto">
          <a:xfrm>
            <a:off x="0" y="1"/>
            <a:ext cx="12259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1ECEAD-AF7C-495B-8B19-3CFAA064B67E}"/>
              </a:ext>
            </a:extLst>
          </p:cNvPr>
          <p:cNvSpPr/>
          <p:nvPr/>
        </p:nvSpPr>
        <p:spPr>
          <a:xfrm>
            <a:off x="6480765" y="216975"/>
            <a:ext cx="5711235" cy="971087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5951349" y="356069"/>
            <a:ext cx="6012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SOSTENIBILIDAD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836664" y="1366670"/>
            <a:ext cx="10585829" cy="531272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[SOS1] Avanzar hacia un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Campus 100% sostenible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Implementar proyectos de energía limpia, compra verde, contrataciones sostenibles y fomento de la economía circular.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[SOS2] Integrar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enfoques orientados al cumplimiento de los ODS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los diversos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currículos formativos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especialmente en los títulos de grado y máster.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[SOS3] Promover la inclusión de enfoques orientados al cumplimientos de los ODS y de eficiencia energética y medioambiental en los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de investigación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innovación que desarrolle la Universidad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[SOS4] Realizar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acciones de difusión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sobre la contribución de la ULPGC a la consecución de los Objetivos de Desarrollo Sostenible.</a:t>
            </a:r>
          </a:p>
        </p:txBody>
      </p:sp>
    </p:spTree>
    <p:extLst>
      <p:ext uri="{BB962C8B-B14F-4D97-AF65-F5344CB8AC3E}">
        <p14:creationId xmlns:p14="http://schemas.microsoft.com/office/powerpoint/2010/main" val="7504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E441A6-2B58-486F-959A-042E7668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33297" y="0"/>
            <a:ext cx="12192561" cy="6957888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1ECEAD-AF7C-495B-8B19-3CFAA064B67E}"/>
              </a:ext>
            </a:extLst>
          </p:cNvPr>
          <p:cNvSpPr/>
          <p:nvPr/>
        </p:nvSpPr>
        <p:spPr>
          <a:xfrm>
            <a:off x="6480765" y="216975"/>
            <a:ext cx="5711235" cy="971087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5951349" y="356069"/>
            <a:ext cx="6012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DIGITALIZACIÓN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836664" y="1979112"/>
            <a:ext cx="10585829" cy="4027118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[DIG1] Desarrollar un plan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formación en competencias digitales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para toda la Comunidad Universitaria, adaptado a las necesidades de cada colectivo.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[DIG2] Implementar y desarrollar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Hoja de Ruta Digital 2022-2026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 la institución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[DIG3] Mejorar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gestión y explotación de los datos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que genera y mantiene la ULPGC.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[DIG4] Reforzar los protocolos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Ciberseguridad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95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6DF996-F6A6-45FE-A99A-C8091FB0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-154870" y="0"/>
            <a:ext cx="12501739" cy="68579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B1ECEAD-AF7C-495B-8B19-3CFAA064B67E}"/>
              </a:ext>
            </a:extLst>
          </p:cNvPr>
          <p:cNvSpPr/>
          <p:nvPr/>
        </p:nvSpPr>
        <p:spPr>
          <a:xfrm>
            <a:off x="6480765" y="216975"/>
            <a:ext cx="5711235" cy="971087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5951349" y="356069"/>
            <a:ext cx="60129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PERSONAS Y RSU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836664" y="1366670"/>
            <a:ext cx="10585829" cy="5312722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[PER1] Implementar políticas efectivas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Igualdad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s-ES" sz="2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[PER2] Identificar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vulnerabilidad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diversidad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en la comunidad universitaria, y establecer acciones apropiadas a sus condiciones específicas.</a:t>
            </a:r>
            <a:endParaRPr lang="es-ES" sz="2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[PER3] Desarrollar políticas de mejora de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accesibilidad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en todos los niveles.</a:t>
            </a:r>
            <a:endParaRPr lang="es-ES" sz="2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[PER4] Realzar el papel de la ULPGC como ente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promotor de salud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fomentando el mecenazgo a este fin.</a:t>
            </a:r>
            <a:endParaRPr lang="es-ES" sz="2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[PER5] Promover el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voluntariado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entre los miembros de la comunidad universitaria de acuerdo a la legislación vigente.</a:t>
            </a:r>
            <a:endParaRPr lang="es-ES" sz="2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6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La internacionalización de la empresa - Grupo IOE">
            <a:extLst>
              <a:ext uri="{FF2B5EF4-FFF2-40B4-BE49-F238E27FC236}">
                <a16:creationId xmlns:a16="http://schemas.microsoft.com/office/drawing/2014/main" id="{7D888298-87DC-43A0-82AC-91BB899C3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7408"/>
          <a:stretch/>
        </p:blipFill>
        <p:spPr bwMode="auto">
          <a:xfrm>
            <a:off x="-194557" y="-193729"/>
            <a:ext cx="12337085" cy="70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9AE9BD3-A57B-48ED-846A-769852ABC29C}"/>
              </a:ext>
            </a:extLst>
          </p:cNvPr>
          <p:cNvSpPr/>
          <p:nvPr/>
        </p:nvSpPr>
        <p:spPr>
          <a:xfrm>
            <a:off x="4440263" y="216975"/>
            <a:ext cx="7562779" cy="971087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DED69B-48ED-4B13-A29C-E63555036330}"/>
              </a:ext>
            </a:extLst>
          </p:cNvPr>
          <p:cNvSpPr txBox="1"/>
          <p:nvPr/>
        </p:nvSpPr>
        <p:spPr>
          <a:xfrm>
            <a:off x="4587498" y="419387"/>
            <a:ext cx="7415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EJE DE INTERNACIONALIZACIÓN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1E6153-AA1B-4F7E-BE86-DF1CB68F47E7}"/>
              </a:ext>
            </a:extLst>
          </p:cNvPr>
          <p:cNvSpPr/>
          <p:nvPr/>
        </p:nvSpPr>
        <p:spPr>
          <a:xfrm>
            <a:off x="836664" y="1405037"/>
            <a:ext cx="10585829" cy="4716794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[INT1]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Impulsar la movilidad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entrante y saliente con una oferta atractiva de formación y prácticas, reforzando convenios con socios estratégicos.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[INT2]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Promover enseñanzas conjuntas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con universidades extranjeras.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[INT3] Identificar oportunidades en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redes universitarias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asociaciones y consorcios que trabajen en el ámbito internacional, promover la participación en actividades de interés para desarrollar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proyectos conjuntos.</a:t>
            </a:r>
          </a:p>
          <a:p>
            <a:pPr marL="27051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[INT4] Desarrollar y proyectar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cooperación internacional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buscando fuentes de financiación sostenible para estos programas.</a:t>
            </a:r>
          </a:p>
        </p:txBody>
      </p:sp>
    </p:spTree>
    <p:extLst>
      <p:ext uri="{BB962C8B-B14F-4D97-AF65-F5344CB8AC3E}">
        <p14:creationId xmlns:p14="http://schemas.microsoft.com/office/powerpoint/2010/main" val="42378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22BD30B5-F49D-40C0-8F8E-040CC9C75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388" y="1974729"/>
            <a:ext cx="2622834" cy="26064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4B367B-A2F5-497F-92FF-41D47367D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3" r="26262"/>
          <a:stretch/>
        </p:blipFill>
        <p:spPr>
          <a:xfrm>
            <a:off x="9902797" y="0"/>
            <a:ext cx="1734925" cy="35009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949163-12DB-436D-8BF4-2D08D01D6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80" b="15935"/>
          <a:stretch/>
        </p:blipFill>
        <p:spPr>
          <a:xfrm>
            <a:off x="554278" y="52189"/>
            <a:ext cx="4738460" cy="19434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C7D5A2-6CF1-4B97-91C8-8CA4B0DC4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1" y="5134983"/>
            <a:ext cx="4762517" cy="14665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65F171-A847-4854-B1A7-A12A69E4C618}"/>
              </a:ext>
            </a:extLst>
          </p:cNvPr>
          <p:cNvSpPr txBox="1"/>
          <p:nvPr/>
        </p:nvSpPr>
        <p:spPr>
          <a:xfrm>
            <a:off x="4907604" y="4444147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Palatino Linotype" panose="02040502050505030304" pitchFamily="18" charset="0"/>
              </a:rPr>
              <a:t>ACCIONES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8FEADFC-16E1-4944-AAF4-B0A9E7C70414}"/>
              </a:ext>
            </a:extLst>
          </p:cNvPr>
          <p:cNvSpPr/>
          <p:nvPr/>
        </p:nvSpPr>
        <p:spPr>
          <a:xfrm rot="2430814">
            <a:off x="3000307" y="2053576"/>
            <a:ext cx="2151851" cy="1063443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3D20F1E4-6A7C-42ED-BC8F-0F3794E4CB53}"/>
              </a:ext>
            </a:extLst>
          </p:cNvPr>
          <p:cNvSpPr/>
          <p:nvPr/>
        </p:nvSpPr>
        <p:spPr>
          <a:xfrm rot="19104981">
            <a:off x="3059123" y="3601203"/>
            <a:ext cx="2151851" cy="1063443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DBCAB340-0065-4436-BF49-AEDD04EE6D2E}"/>
              </a:ext>
            </a:extLst>
          </p:cNvPr>
          <p:cNvSpPr/>
          <p:nvPr/>
        </p:nvSpPr>
        <p:spPr>
          <a:xfrm rot="8401871">
            <a:off x="7405336" y="2078962"/>
            <a:ext cx="2151851" cy="111654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596F-6FDC-4171-A4E5-B74BFFBCB1E3}"/>
              </a:ext>
            </a:extLst>
          </p:cNvPr>
          <p:cNvSpPr txBox="1"/>
          <p:nvPr/>
        </p:nvSpPr>
        <p:spPr>
          <a:xfrm>
            <a:off x="380718" y="1817018"/>
            <a:ext cx="4413388" cy="646331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Palatino Linotype" panose="02040502050505030304" pitchFamily="18" charset="0"/>
              </a:rPr>
              <a:t>Corregir debilidades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B285A98-AFA9-4F6B-A9B8-C7EE6064E6AC}"/>
              </a:ext>
            </a:extLst>
          </p:cNvPr>
          <p:cNvSpPr txBox="1"/>
          <p:nvPr/>
        </p:nvSpPr>
        <p:spPr>
          <a:xfrm>
            <a:off x="6456711" y="682130"/>
            <a:ext cx="3446086" cy="1200329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latin typeface="Palatino Linotype" panose="02040502050505030304" pitchFamily="18" charset="0"/>
              </a:rPr>
              <a:t>Explotar oportunidades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36545-FA4A-48FB-9FF9-710F04D541C3}"/>
              </a:ext>
            </a:extLst>
          </p:cNvPr>
          <p:cNvSpPr txBox="1"/>
          <p:nvPr/>
        </p:nvSpPr>
        <p:spPr>
          <a:xfrm>
            <a:off x="357780" y="3291647"/>
            <a:ext cx="4233657" cy="1754326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Palatino Linotype" panose="02040502050505030304" pitchFamily="18" charset="0"/>
              </a:rPr>
              <a:t>Afrontar contingencias y amenazas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9A29D5A-46A8-41BC-8470-DD9473E69B90}"/>
              </a:ext>
            </a:extLst>
          </p:cNvPr>
          <p:cNvSpPr txBox="1"/>
          <p:nvPr/>
        </p:nvSpPr>
        <p:spPr>
          <a:xfrm>
            <a:off x="4862764" y="-42138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Palatino Linotype" panose="02040502050505030304" pitchFamily="18" charset="0"/>
              </a:rPr>
              <a:t>Análisis CAME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780818-6359-4658-AE6B-1E02B289D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630" y="3898892"/>
            <a:ext cx="2211370" cy="2857304"/>
          </a:xfrm>
          <a:prstGeom prst="rect">
            <a:avLst/>
          </a:prstGeom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E13F63C6-7BCB-4FE1-B41E-B199027B59A5}"/>
              </a:ext>
            </a:extLst>
          </p:cNvPr>
          <p:cNvSpPr/>
          <p:nvPr/>
        </p:nvSpPr>
        <p:spPr>
          <a:xfrm rot="13391595">
            <a:off x="7367234" y="3644948"/>
            <a:ext cx="2151851" cy="1116545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56235F-E7AD-400C-9686-7DF4F340849F}"/>
              </a:ext>
            </a:extLst>
          </p:cNvPr>
          <p:cNvSpPr txBox="1"/>
          <p:nvPr/>
        </p:nvSpPr>
        <p:spPr>
          <a:xfrm>
            <a:off x="7305269" y="5492962"/>
            <a:ext cx="2499254" cy="1200329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latin typeface="Palatino Linotype" panose="02040502050505030304" pitchFamily="18" charset="0"/>
              </a:rPr>
              <a:t>Mantener </a:t>
            </a:r>
          </a:p>
          <a:p>
            <a:pPr algn="r"/>
            <a:r>
              <a:rPr lang="es-ES" sz="3600" dirty="0">
                <a:latin typeface="Palatino Linotype" panose="02040502050505030304" pitchFamily="18" charset="0"/>
              </a:rPr>
              <a:t>Fortalezas</a:t>
            </a:r>
          </a:p>
        </p:txBody>
      </p:sp>
    </p:spTree>
    <p:extLst>
      <p:ext uri="{BB962C8B-B14F-4D97-AF65-F5344CB8AC3E}">
        <p14:creationId xmlns:p14="http://schemas.microsoft.com/office/powerpoint/2010/main" val="36499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B0209ED-B207-4FC3-89E2-45B43334B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83" y="245746"/>
            <a:ext cx="9954367" cy="6634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229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A8543A-397C-4788-8C97-EA1F0C8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6905" y="60230"/>
            <a:ext cx="11161246" cy="669674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328885B-C6F2-4AC5-AA89-61F2BEF14D92}"/>
              </a:ext>
            </a:extLst>
          </p:cNvPr>
          <p:cNvSpPr/>
          <p:nvPr/>
        </p:nvSpPr>
        <p:spPr>
          <a:xfrm>
            <a:off x="1235824" y="2151851"/>
            <a:ext cx="9838944" cy="3164671"/>
          </a:xfrm>
          <a:prstGeom prst="round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Más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reuniones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lo largo de un año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Intenta ser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realista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Incluye mecanismos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validación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revisión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rendición de cuentas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un plan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contingencia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criterios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priorización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acciones, con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responsables, hitos y entregables</a:t>
            </a:r>
          </a:p>
        </p:txBody>
      </p:sp>
    </p:spTree>
    <p:extLst>
      <p:ext uri="{BB962C8B-B14F-4D97-AF65-F5344CB8AC3E}">
        <p14:creationId xmlns:p14="http://schemas.microsoft.com/office/powerpoint/2010/main" val="39478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A8543A-397C-4788-8C97-EA1F0C8D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736905" y="60230"/>
            <a:ext cx="11329616" cy="679777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328885B-C6F2-4AC5-AA89-61F2BEF14D92}"/>
              </a:ext>
            </a:extLst>
          </p:cNvPr>
          <p:cNvSpPr/>
          <p:nvPr/>
        </p:nvSpPr>
        <p:spPr>
          <a:xfrm>
            <a:off x="1315568" y="1185530"/>
            <a:ext cx="9838944" cy="3939605"/>
          </a:xfrm>
          <a:prstGeom prst="round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ahora…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4400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Despliegue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compromisos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las unidades y servicios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Seguimiento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acciones y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cuantificación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indicadores</a:t>
            </a:r>
          </a:p>
          <a:p>
            <a:pPr marL="5715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Rendición de cuentas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eventual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revisión del PEI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400" b="1" dirty="0">
              <a:solidFill>
                <a:schemeClr val="tx1"/>
              </a:solidFill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B216D3F-B4C1-47A3-B53F-E22A65DD4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4" r="27720" b="-1"/>
          <a:stretch/>
        </p:blipFill>
        <p:spPr bwMode="auto">
          <a:xfrm>
            <a:off x="6183973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3E614E-74B9-4B63-8C0A-267D4B648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" r="1" b="5593"/>
          <a:stretch/>
        </p:blipFill>
        <p:spPr>
          <a:xfrm>
            <a:off x="723900" y="643467"/>
            <a:ext cx="5372100" cy="557106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2A016AB-E58D-4BE8-A863-61E6635DC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69" y="234441"/>
            <a:ext cx="183162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94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116FD3E-DEDB-4975-ABFF-B84FC9BEB3BC}"/>
              </a:ext>
            </a:extLst>
          </p:cNvPr>
          <p:cNvSpPr/>
          <p:nvPr/>
        </p:nvSpPr>
        <p:spPr>
          <a:xfrm>
            <a:off x="0" y="0"/>
            <a:ext cx="1231934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El significado oculto del símbolo del infinito">
            <a:extLst>
              <a:ext uri="{FF2B5EF4-FFF2-40B4-BE49-F238E27FC236}">
                <a16:creationId xmlns:a16="http://schemas.microsoft.com/office/drawing/2014/main" id="{397A0D8B-2AF9-4A70-A835-B6BC8619C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b="18399"/>
          <a:stretch/>
        </p:blipFill>
        <p:spPr bwMode="auto">
          <a:xfrm>
            <a:off x="784964" y="0"/>
            <a:ext cx="10622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6568949-A4C7-4CFD-B0CA-F1D6509D70D8}"/>
              </a:ext>
            </a:extLst>
          </p:cNvPr>
          <p:cNvSpPr txBox="1"/>
          <p:nvPr/>
        </p:nvSpPr>
        <p:spPr>
          <a:xfrm>
            <a:off x="2835468" y="2692319"/>
            <a:ext cx="6798809" cy="830997"/>
          </a:xfrm>
          <a:prstGeom prst="rect">
            <a:avLst/>
          </a:prstGeom>
          <a:solidFill>
            <a:schemeClr val="tx1">
              <a:lumMod val="85000"/>
              <a:lumOff val="15000"/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s-ES" sz="4800" dirty="0">
                <a:solidFill>
                  <a:srgbClr val="FFFF00"/>
                </a:solidFill>
              </a:rPr>
              <a:t>Requisitos de Universidad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A2D56E-5D66-4560-8057-C4F82CCC134B}"/>
              </a:ext>
            </a:extLst>
          </p:cNvPr>
          <p:cNvSpPr txBox="1"/>
          <p:nvPr/>
        </p:nvSpPr>
        <p:spPr>
          <a:xfrm>
            <a:off x="2981307" y="5036783"/>
            <a:ext cx="2700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Docencia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1E8967-DAA2-4AE8-8E7B-1A108783E5E4}"/>
              </a:ext>
            </a:extLst>
          </p:cNvPr>
          <p:cNvSpPr txBox="1"/>
          <p:nvPr/>
        </p:nvSpPr>
        <p:spPr>
          <a:xfrm>
            <a:off x="3462614" y="552440"/>
            <a:ext cx="2283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Imagen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167F3D-3EB9-42CD-8B00-703BDD22D106}"/>
              </a:ext>
            </a:extLst>
          </p:cNvPr>
          <p:cNvSpPr txBox="1"/>
          <p:nvPr/>
        </p:nvSpPr>
        <p:spPr>
          <a:xfrm>
            <a:off x="7908353" y="496901"/>
            <a:ext cx="1336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I+D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72CAE5-FE1E-4556-91AF-28A95DF4DAD5}"/>
              </a:ext>
            </a:extLst>
          </p:cNvPr>
          <p:cNvSpPr txBox="1"/>
          <p:nvPr/>
        </p:nvSpPr>
        <p:spPr>
          <a:xfrm>
            <a:off x="7141296" y="5016864"/>
            <a:ext cx="3292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Financiación</a:t>
            </a:r>
          </a:p>
        </p:txBody>
      </p:sp>
      <p:pic>
        <p:nvPicPr>
          <p:cNvPr id="9" name="Picture 2" descr="Marca Gráfica ULPGC | ULPGC - Universidad de Las Palmas de Gran Canaria">
            <a:extLst>
              <a:ext uri="{FF2B5EF4-FFF2-40B4-BE49-F238E27FC236}">
                <a16:creationId xmlns:a16="http://schemas.microsoft.com/office/drawing/2014/main" id="{1637A6C7-EB2F-49A3-89AA-D2CAE2EF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9" y="5769051"/>
            <a:ext cx="1938932" cy="10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AF83F122-90DA-49C0-AEEB-DB705CDBF88C}"/>
              </a:ext>
            </a:extLst>
          </p:cNvPr>
          <p:cNvSpPr/>
          <p:nvPr/>
        </p:nvSpPr>
        <p:spPr>
          <a:xfrm>
            <a:off x="5117366" y="3012424"/>
            <a:ext cx="3690010" cy="911343"/>
          </a:xfrm>
          <a:prstGeom prst="rightArrow">
            <a:avLst>
              <a:gd name="adj1" fmla="val 50000"/>
              <a:gd name="adj2" fmla="val 37557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Palatino Linotype" panose="0204050205050503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158A9D-76B8-4F77-9905-24032F1F3795}"/>
              </a:ext>
            </a:extLst>
          </p:cNvPr>
          <p:cNvSpPr txBox="1"/>
          <p:nvPr/>
        </p:nvSpPr>
        <p:spPr>
          <a:xfrm>
            <a:off x="4208157" y="46375"/>
            <a:ext cx="7827566" cy="65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3600" b="1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 las Bases Estratégicas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8573EB-6D8A-4D05-8ECD-2C86DD98D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93" y="473363"/>
            <a:ext cx="4200621" cy="31504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45A8E8-BD17-4C40-BCAC-0AAB6BDC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22" y="3468096"/>
            <a:ext cx="4200621" cy="23628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ADC7AD-7747-40A3-A00F-AA525334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743" y="2452580"/>
            <a:ext cx="3826763" cy="16318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10CF5E-2F91-4016-AA93-AB119347E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008" y="2452580"/>
            <a:ext cx="3238822" cy="17685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67728DB-D793-418B-8674-4164DA520583}"/>
              </a:ext>
            </a:extLst>
          </p:cNvPr>
          <p:cNvSpPr txBox="1"/>
          <p:nvPr/>
        </p:nvSpPr>
        <p:spPr>
          <a:xfrm>
            <a:off x="2820395" y="939189"/>
            <a:ext cx="5542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Palatino Linotype" panose="02040502050505030304" pitchFamily="18" charset="0"/>
              </a:rPr>
              <a:t>Análisis del entorno PESTLE (factores políticos, económicos, socioculturales, regulatorios y tecnológicos…).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1F9E09-6F26-4157-B5FF-B56DC0031740}"/>
              </a:ext>
            </a:extLst>
          </p:cNvPr>
          <p:cNvSpPr txBox="1"/>
          <p:nvPr/>
        </p:nvSpPr>
        <p:spPr>
          <a:xfrm>
            <a:off x="4800601" y="4190104"/>
            <a:ext cx="3562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Palatino Linotype" panose="02040502050505030304" pitchFamily="18" charset="0"/>
              </a:rPr>
              <a:t>Definición de ejes, líneas y objetivos estratégicos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7D04A98-7A76-422A-9580-214AF05DC465}"/>
              </a:ext>
            </a:extLst>
          </p:cNvPr>
          <p:cNvSpPr txBox="1"/>
          <p:nvPr/>
        </p:nvSpPr>
        <p:spPr>
          <a:xfrm>
            <a:off x="733795" y="5788940"/>
            <a:ext cx="2995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Palatino Linotype" panose="02040502050505030304" pitchFamily="18" charset="0"/>
              </a:rPr>
              <a:t>Diagnóstico de la situación (DAFO)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8FDEA8F-ECDA-4159-B67F-360FC7A10F60}"/>
              </a:ext>
            </a:extLst>
          </p:cNvPr>
          <p:cNvSpPr txBox="1"/>
          <p:nvPr/>
        </p:nvSpPr>
        <p:spPr>
          <a:xfrm>
            <a:off x="9488369" y="4284779"/>
            <a:ext cx="2329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Palatino Linotype" panose="02040502050505030304" pitchFamily="18" charset="0"/>
              </a:rPr>
              <a:t>Evaluación</a:t>
            </a:r>
          </a:p>
        </p:txBody>
      </p:sp>
    </p:spTree>
    <p:extLst>
      <p:ext uri="{BB962C8B-B14F-4D97-AF65-F5344CB8AC3E}">
        <p14:creationId xmlns:p14="http://schemas.microsoft.com/office/powerpoint/2010/main" val="110014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>
            <a:extLst>
              <a:ext uri="{FF2B5EF4-FFF2-40B4-BE49-F238E27FC236}">
                <a16:creationId xmlns:a16="http://schemas.microsoft.com/office/drawing/2014/main" id="{7F54A233-5D5E-418A-9005-923C2D8E5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 rot="10800000" flipV="1">
            <a:off x="2816677" y="385756"/>
            <a:ext cx="7691084" cy="716108"/>
          </a:xfrm>
          <a:prstGeom prst="rect">
            <a:avLst/>
          </a:prstGeom>
        </p:spPr>
      </p:pic>
      <p:pic>
        <p:nvPicPr>
          <p:cNvPr id="12" name="Picture 2" descr="Marca Gráfica ULPGC | ULPGC - Universidad de Las Palmas de Gran Canaria">
            <a:extLst>
              <a:ext uri="{FF2B5EF4-FFF2-40B4-BE49-F238E27FC236}">
                <a16:creationId xmlns:a16="http://schemas.microsoft.com/office/drawing/2014/main" id="{A1ECCB46-92B4-4B12-800A-DA0A41FA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16" y="5478435"/>
            <a:ext cx="2329681" cy="12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B907A640-A9A8-4A67-9AAD-03E0E255193A}"/>
              </a:ext>
            </a:extLst>
          </p:cNvPr>
          <p:cNvSpPr txBox="1"/>
          <p:nvPr/>
        </p:nvSpPr>
        <p:spPr>
          <a:xfrm>
            <a:off x="1119117" y="4602814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Empleabilidad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BD767B-96EA-4F88-ADDF-C3B2F1FE1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>
            <a:off x="3058859" y="4325823"/>
            <a:ext cx="7615238" cy="830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0FA8EA-FADD-435F-B060-D787979C9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42" r="18667"/>
          <a:stretch/>
        </p:blipFill>
        <p:spPr>
          <a:xfrm>
            <a:off x="10833970" y="4357895"/>
            <a:ext cx="1118837" cy="1021624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5353CCDF-3580-4C31-82CA-564DB0EEE547}"/>
              </a:ext>
            </a:extLst>
          </p:cNvPr>
          <p:cNvSpPr txBox="1"/>
          <p:nvPr/>
        </p:nvSpPr>
        <p:spPr>
          <a:xfrm>
            <a:off x="650851" y="3607282"/>
            <a:ext cx="265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Integración social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0098F15-35B0-4F8A-997D-F5298B90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 rot="10800000">
            <a:off x="2816677" y="3353084"/>
            <a:ext cx="7857419" cy="8667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BCEC97-3AEB-4AA4-9CDA-4ACF0AE96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648" y="3499389"/>
            <a:ext cx="1188787" cy="90644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E7B67A9-F058-431C-AC0E-368D73D8DEB2}"/>
              </a:ext>
            </a:extLst>
          </p:cNvPr>
          <p:cNvSpPr txBox="1"/>
          <p:nvPr/>
        </p:nvSpPr>
        <p:spPr>
          <a:xfrm>
            <a:off x="1296643" y="2663124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Digitalización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8217F4B-E4A4-4FE9-8113-3551A2F44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 rot="10800000" flipV="1">
            <a:off x="3058859" y="2531573"/>
            <a:ext cx="7691084" cy="7161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3099D3-5F45-4C04-9578-DB3C01722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85"/>
          <a:stretch/>
        </p:blipFill>
        <p:spPr>
          <a:xfrm>
            <a:off x="10769128" y="2695649"/>
            <a:ext cx="1139826" cy="83425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C695C185-1741-44DA-A3AD-2355E8846A82}"/>
              </a:ext>
            </a:extLst>
          </p:cNvPr>
          <p:cNvSpPr txBox="1"/>
          <p:nvPr/>
        </p:nvSpPr>
        <p:spPr>
          <a:xfrm>
            <a:off x="735447" y="1997183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Sostenibilidad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2C29FBB-ED5D-461D-B28E-8888ECEC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 rot="10800000">
            <a:off x="2569862" y="1875242"/>
            <a:ext cx="7691084" cy="5812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1D94F8-2167-47D9-92E6-52E743FF97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177"/>
          <a:stretch/>
        </p:blipFill>
        <p:spPr>
          <a:xfrm>
            <a:off x="10730249" y="1905348"/>
            <a:ext cx="1217584" cy="774363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5BD5019F-DDB6-43E0-BBD0-41B94F51F65B}"/>
              </a:ext>
            </a:extLst>
          </p:cNvPr>
          <p:cNvSpPr txBox="1"/>
          <p:nvPr/>
        </p:nvSpPr>
        <p:spPr>
          <a:xfrm>
            <a:off x="443044" y="1299362"/>
            <a:ext cx="249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Internacionalización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72C8C04-F94C-4DDA-9C4E-72850A18A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7"/>
          <a:stretch/>
        </p:blipFill>
        <p:spPr>
          <a:xfrm>
            <a:off x="2964889" y="1117036"/>
            <a:ext cx="7615238" cy="7430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2DF254-47A1-4930-92AA-D281015590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90" t="5282" r="20162" b="8963"/>
          <a:stretch/>
        </p:blipFill>
        <p:spPr>
          <a:xfrm>
            <a:off x="10769128" y="1011800"/>
            <a:ext cx="1153056" cy="902898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6631620-9EB4-41A1-84B5-6504BD320066}"/>
              </a:ext>
            </a:extLst>
          </p:cNvPr>
          <p:cNvSpPr txBox="1"/>
          <p:nvPr/>
        </p:nvSpPr>
        <p:spPr>
          <a:xfrm>
            <a:off x="8535785" y="5569586"/>
            <a:ext cx="186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Palatino Linotype" panose="02040502050505030304" pitchFamily="18" charset="0"/>
              </a:rPr>
              <a:t>Universidad y Sociedad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83E59A60-8648-4C34-B5B3-2122E9C95FB2}"/>
              </a:ext>
            </a:extLst>
          </p:cNvPr>
          <p:cNvSpPr/>
          <p:nvPr/>
        </p:nvSpPr>
        <p:spPr>
          <a:xfrm rot="16200000">
            <a:off x="6575118" y="2254001"/>
            <a:ext cx="5285974" cy="1217583"/>
          </a:xfrm>
          <a:prstGeom prst="rightArrow">
            <a:avLst/>
          </a:prstGeom>
          <a:gradFill flip="none" rotWithShape="1">
            <a:gsLst>
              <a:gs pos="0">
                <a:srgbClr val="00FFFF"/>
              </a:gs>
              <a:gs pos="35000">
                <a:srgbClr val="00CCFF"/>
              </a:gs>
              <a:gs pos="74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Palatino Linotype" panose="0204050205050503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BAEE8D5-37F5-4E21-9441-399FA7FAB09F}"/>
              </a:ext>
            </a:extLst>
          </p:cNvPr>
          <p:cNvSpPr txBox="1"/>
          <p:nvPr/>
        </p:nvSpPr>
        <p:spPr>
          <a:xfrm>
            <a:off x="6836602" y="5594335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Gobernanza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E56FF81D-3402-4A67-943C-4696DE43FC1D}"/>
              </a:ext>
            </a:extLst>
          </p:cNvPr>
          <p:cNvSpPr/>
          <p:nvPr/>
        </p:nvSpPr>
        <p:spPr>
          <a:xfrm rot="16200000">
            <a:off x="4663414" y="2245154"/>
            <a:ext cx="5377625" cy="1217583"/>
          </a:xfrm>
          <a:prstGeom prst="rightArrow">
            <a:avLst/>
          </a:prstGeom>
          <a:gradFill flip="none" rotWithShape="1">
            <a:gsLst>
              <a:gs pos="0">
                <a:srgbClr val="00FFFF"/>
              </a:gs>
              <a:gs pos="35000">
                <a:srgbClr val="00CCFF"/>
              </a:gs>
              <a:gs pos="74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Palatino Linotype" panose="0204050205050503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0A30196-3E99-470B-AE4A-8DA63C919731}"/>
              </a:ext>
            </a:extLst>
          </p:cNvPr>
          <p:cNvSpPr txBox="1"/>
          <p:nvPr/>
        </p:nvSpPr>
        <p:spPr>
          <a:xfrm>
            <a:off x="4501250" y="5589941"/>
            <a:ext cx="2368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Palatino Linotype" panose="02040502050505030304" pitchFamily="18" charset="0"/>
              </a:rPr>
              <a:t>Investigación, innovación e intercambio de conocimiento</a:t>
            </a: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87D894A7-3017-4EE0-A6F6-F51B8E4B1086}"/>
              </a:ext>
            </a:extLst>
          </p:cNvPr>
          <p:cNvSpPr/>
          <p:nvPr/>
        </p:nvSpPr>
        <p:spPr>
          <a:xfrm rot="16200000">
            <a:off x="3030584" y="2272491"/>
            <a:ext cx="5322951" cy="1217583"/>
          </a:xfrm>
          <a:prstGeom prst="rightArrow">
            <a:avLst/>
          </a:prstGeom>
          <a:gradFill flip="none" rotWithShape="1">
            <a:gsLst>
              <a:gs pos="0">
                <a:srgbClr val="00FFFF"/>
              </a:gs>
              <a:gs pos="35000">
                <a:srgbClr val="00CCFF"/>
              </a:gs>
              <a:gs pos="74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Palatino Linotype" panose="0204050205050503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0FDE550-19AD-45E3-BB34-DC9DBE6F7A3A}"/>
              </a:ext>
            </a:extLst>
          </p:cNvPr>
          <p:cNvSpPr txBox="1"/>
          <p:nvPr/>
        </p:nvSpPr>
        <p:spPr>
          <a:xfrm>
            <a:off x="3529664" y="5605783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Palatino Linotype" panose="02040502050505030304" pitchFamily="18" charset="0"/>
              </a:rPr>
              <a:t>Docencia</a:t>
            </a: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2C34FE73-43DE-4DFD-8C80-1BBA68701D37}"/>
              </a:ext>
            </a:extLst>
          </p:cNvPr>
          <p:cNvSpPr/>
          <p:nvPr/>
        </p:nvSpPr>
        <p:spPr>
          <a:xfrm rot="16200000">
            <a:off x="1449645" y="2299828"/>
            <a:ext cx="5377623" cy="1217583"/>
          </a:xfrm>
          <a:prstGeom prst="rightArrow">
            <a:avLst/>
          </a:prstGeom>
          <a:gradFill flip="none" rotWithShape="1">
            <a:gsLst>
              <a:gs pos="0">
                <a:srgbClr val="00FFFF"/>
              </a:gs>
              <a:gs pos="35000">
                <a:srgbClr val="00CCFF"/>
              </a:gs>
              <a:gs pos="74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>
              <a:latin typeface="Palatino Linotype" panose="02040502050505030304" pitchFamily="18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B45E3A9-9CCF-4E98-9138-65C35974A705}"/>
              </a:ext>
            </a:extLst>
          </p:cNvPr>
          <p:cNvSpPr txBox="1"/>
          <p:nvPr/>
        </p:nvSpPr>
        <p:spPr>
          <a:xfrm>
            <a:off x="359576" y="319452"/>
            <a:ext cx="2579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latin typeface="Palatino Linotype" panose="02040502050505030304" pitchFamily="18" charset="0"/>
              </a:rPr>
              <a:t>Atracción y gestión de talento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AC85D3-E97A-4BF1-8085-806A0494B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2513" y="202757"/>
            <a:ext cx="1153056" cy="8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9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ACFA50-D214-4AD7-A122-621A251F1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t="19618"/>
          <a:stretch/>
        </p:blipFill>
        <p:spPr>
          <a:xfrm>
            <a:off x="-47027" y="0"/>
            <a:ext cx="12192000" cy="68580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723DFD7-81A8-4540-900D-70686BCECDDE}"/>
              </a:ext>
            </a:extLst>
          </p:cNvPr>
          <p:cNvSpPr/>
          <p:nvPr/>
        </p:nvSpPr>
        <p:spPr>
          <a:xfrm>
            <a:off x="5455402" y="0"/>
            <a:ext cx="6623201" cy="790414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7F4AFDE-898F-474F-9BC7-0FE8CCA395D0}"/>
              </a:ext>
            </a:extLst>
          </p:cNvPr>
          <p:cNvSpPr/>
          <p:nvPr/>
        </p:nvSpPr>
        <p:spPr>
          <a:xfrm>
            <a:off x="579991" y="889147"/>
            <a:ext cx="11323754" cy="56736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[GEN1] Promover la plena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transformación digital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gestión de la Universidad, mediante el análisis y simplificación de procedimientos y con el fin de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mejorar la transparencia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así como llevar a cabo una revisión de las normativas con el fin de simplificar el marco normativo propio y su ejecución.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[GEN2] Mejorar la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financiación y ejecución presupuestaria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Universidad.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[GEN3] Establecer una relación fluida y ágil con el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Consejo Social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y, en colaboración con él, con las administraciones públicas, tejido empresarial público y privado y sociedad civil.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[GEN4]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Adaptar la estructura docente, investigadora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y de gobierno a los nuevos marcos regulatorios y </a:t>
            </a:r>
            <a:r>
              <a:rPr lang="es-ES" sz="2400" b="1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las exigencias de un contrato programa </a:t>
            </a:r>
            <a:r>
              <a:rPr lang="es-ES" sz="24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con el Gobierno de Canarias.</a:t>
            </a:r>
            <a:endParaRPr lang="es-ES" sz="24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8050D5-3BA7-40B5-B573-59FAE018F212}"/>
              </a:ext>
            </a:extLst>
          </p:cNvPr>
          <p:cNvSpPr txBox="1"/>
          <p:nvPr/>
        </p:nvSpPr>
        <p:spPr>
          <a:xfrm>
            <a:off x="4680488" y="116088"/>
            <a:ext cx="7331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GESTIÓN Y GOBERNANZA (I)</a:t>
            </a:r>
          </a:p>
        </p:txBody>
      </p:sp>
    </p:spTree>
    <p:extLst>
      <p:ext uri="{BB962C8B-B14F-4D97-AF65-F5344CB8AC3E}">
        <p14:creationId xmlns:p14="http://schemas.microsoft.com/office/powerpoint/2010/main" val="8182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ACFA50-D214-4AD7-A122-621A251F1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t="19618"/>
          <a:stretch/>
        </p:blipFill>
        <p:spPr>
          <a:xfrm>
            <a:off x="-47027" y="0"/>
            <a:ext cx="12192000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7F4AFDE-898F-474F-9BC7-0FE8CCA395D0}"/>
              </a:ext>
            </a:extLst>
          </p:cNvPr>
          <p:cNvSpPr/>
          <p:nvPr/>
        </p:nvSpPr>
        <p:spPr>
          <a:xfrm>
            <a:off x="1372710" y="1356102"/>
            <a:ext cx="9838944" cy="47269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[GEN5] Mejorar los procesos de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recopilación de información e indicadores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adaptarlos a las necesidades de evaluación de la Universidad.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[GEN6] Reforzar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colaboración institucional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entre las dos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universidades públicas canarias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[GEN7] Favorecer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presencia de la ULPGC en Agencias y Organismos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decisión nacionales e internacionales.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[GEN19] Potenciar el diálogo con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representación sindical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todos los niveles.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DEAC92A-5251-43B9-825B-E0EA13BE6E09}"/>
              </a:ext>
            </a:extLst>
          </p:cNvPr>
          <p:cNvSpPr/>
          <p:nvPr/>
        </p:nvSpPr>
        <p:spPr>
          <a:xfrm>
            <a:off x="5269424" y="81074"/>
            <a:ext cx="6793681" cy="693841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D62284-A1BE-4DFC-94BD-8281EF459E46}"/>
              </a:ext>
            </a:extLst>
          </p:cNvPr>
          <p:cNvSpPr txBox="1"/>
          <p:nvPr/>
        </p:nvSpPr>
        <p:spPr>
          <a:xfrm>
            <a:off x="5488588" y="135606"/>
            <a:ext cx="6355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GESTIÓN Y GOBERNANZA (II)</a:t>
            </a:r>
          </a:p>
        </p:txBody>
      </p:sp>
    </p:spTree>
    <p:extLst>
      <p:ext uri="{BB962C8B-B14F-4D97-AF65-F5344CB8AC3E}">
        <p14:creationId xmlns:p14="http://schemas.microsoft.com/office/powerpoint/2010/main" val="6627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23E883-E4D9-44A1-ACB7-50DC5A713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/>
          <a:stretch/>
        </p:blipFill>
        <p:spPr>
          <a:xfrm>
            <a:off x="41801" y="0"/>
            <a:ext cx="12108397" cy="6858000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1DCC9A1-CC35-4810-82C5-048DFF988C16}"/>
              </a:ext>
            </a:extLst>
          </p:cNvPr>
          <p:cNvSpPr/>
          <p:nvPr/>
        </p:nvSpPr>
        <p:spPr>
          <a:xfrm>
            <a:off x="5773119" y="253143"/>
            <a:ext cx="6323955" cy="880812"/>
          </a:xfrm>
          <a:prstGeom prst="roundRect">
            <a:avLst/>
          </a:prstGeom>
          <a:solidFill>
            <a:schemeClr val="bg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9E5D9B-0663-49F7-AEE7-DC537A451E78}"/>
              </a:ext>
            </a:extLst>
          </p:cNvPr>
          <p:cNvSpPr txBox="1"/>
          <p:nvPr/>
        </p:nvSpPr>
        <p:spPr>
          <a:xfrm>
            <a:off x="5602446" y="462717"/>
            <a:ext cx="6323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UNIVERSIDAD Y SOCIEDAD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E94DA65-5769-4CC9-BFAA-6EE4FEA6D073}"/>
              </a:ext>
            </a:extLst>
          </p:cNvPr>
          <p:cNvSpPr/>
          <p:nvPr/>
        </p:nvSpPr>
        <p:spPr>
          <a:xfrm>
            <a:off x="1405563" y="1387098"/>
            <a:ext cx="9838944" cy="3890297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[GEN8]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Mejorar la imagen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 ULPGC en la sociedad en general, posicionando a la ULPGC como referente en conocimiento, investigación e innovación en Canarias.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[GEN9] Potenciar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ULPGC como actor cultural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una propuesta reconocible y ordenada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[GEN10] Potenciación de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 deportiva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la comunidad universitaria, como parte de sus políticas de salud y en colaboración con otras administraciones.</a:t>
            </a:r>
          </a:p>
        </p:txBody>
      </p:sp>
    </p:spTree>
    <p:extLst>
      <p:ext uri="{BB962C8B-B14F-4D97-AF65-F5344CB8AC3E}">
        <p14:creationId xmlns:p14="http://schemas.microsoft.com/office/powerpoint/2010/main" val="399161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CF7A10-C4DA-44DA-82C4-E8AF3B413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</a:blip>
          <a:srcRect r="668"/>
          <a:stretch/>
        </p:blipFill>
        <p:spPr>
          <a:xfrm>
            <a:off x="-156754" y="0"/>
            <a:ext cx="1243061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3EA06A-BA4A-4565-BD88-F1C37636BE9E}"/>
              </a:ext>
            </a:extLst>
          </p:cNvPr>
          <p:cNvSpPr txBox="1"/>
          <p:nvPr/>
        </p:nvSpPr>
        <p:spPr>
          <a:xfrm>
            <a:off x="8818536" y="517717"/>
            <a:ext cx="3220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latin typeface="Palatino Linotype" panose="02040502050505030304" pitchFamily="18" charset="0"/>
              </a:rPr>
              <a:t>DOCENCIA (I)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BA1177C-FD02-413A-BFC6-83C1B2A01885}"/>
              </a:ext>
            </a:extLst>
          </p:cNvPr>
          <p:cNvSpPr/>
          <p:nvPr/>
        </p:nvSpPr>
        <p:spPr>
          <a:xfrm>
            <a:off x="139485" y="1531214"/>
            <a:ext cx="11105022" cy="4544122"/>
          </a:xfrm>
          <a:prstGeom prst="round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[GEN11] Impulsar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 oferta formativa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adecuándola al entorno, fomentando la enseñanza de calidad, y mejorando su perfil internacional.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[GEN12]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Revisar a futuro la oferta de titulaciones 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impartidas y el modelo educativo de cada centro, basado en una hoja de ruta de titulaciones de la ULPGC.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[GEN13] Afianzar y diversificar la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oferta de títulos propios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programas formativos especiales e idiomas.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[GEN14] Mejorar las </a:t>
            </a:r>
            <a:r>
              <a:rPr lang="es-ES" sz="2400" b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infraestructuras y el estado de conservación de los campus</a:t>
            </a:r>
            <a:r>
              <a:rPr lang="es-ES" sz="24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 las estructuras de apoyo a la docencia y a la investigación.</a:t>
            </a:r>
          </a:p>
        </p:txBody>
      </p:sp>
    </p:spTree>
    <p:extLst>
      <p:ext uri="{BB962C8B-B14F-4D97-AF65-F5344CB8AC3E}">
        <p14:creationId xmlns:p14="http://schemas.microsoft.com/office/powerpoint/2010/main" val="10944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1253</Words>
  <Application>Microsoft Office PowerPoint</Application>
  <PresentationFormat>Panorámica</PresentationFormat>
  <Paragraphs>98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Palatino Linotype</vt:lpstr>
      <vt:lpstr>Tema de Office</vt:lpstr>
      <vt:lpstr>V Plan Estratégico Institucional  2022-26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 Perez Jimenez</dc:creator>
  <cp:lastModifiedBy>Rafa Perez Jimenez</cp:lastModifiedBy>
  <cp:revision>19</cp:revision>
  <dcterms:created xsi:type="dcterms:W3CDTF">2022-03-09T18:17:04Z</dcterms:created>
  <dcterms:modified xsi:type="dcterms:W3CDTF">2022-04-19T15:27:20Z</dcterms:modified>
</cp:coreProperties>
</file>