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 id="272" r:id="rId19"/>
    <p:sldId id="274" r:id="rId20"/>
    <p:sldId id="275" r:id="rId21"/>
    <p:sldId id="276" r:id="rId22"/>
    <p:sldId id="277" r:id="rId23"/>
    <p:sldId id="279" r:id="rId24"/>
    <p:sldId id="278" r:id="rId25"/>
    <p:sldId id="280" r:id="rId26"/>
    <p:sldId id="281" r:id="rId27"/>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96" d="100"/>
          <a:sy n="96" d="100"/>
        </p:scale>
        <p:origin x="11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4B2B377B-C95B-4969-B2C6-E03B064B6C69}" type="datetimeFigureOut">
              <a:rPr lang="es-ES" smtClean="0"/>
              <a:t>02/06/2023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111704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B2B377B-C95B-4969-B2C6-E03B064B6C69}" type="datetimeFigureOut">
              <a:rPr lang="es-ES" smtClean="0"/>
              <a:t>02/06/2023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290839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B2B377B-C95B-4969-B2C6-E03B064B6C69}" type="datetimeFigureOut">
              <a:rPr lang="es-ES" smtClean="0"/>
              <a:t>02/06/2023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294811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B2B377B-C95B-4969-B2C6-E03B064B6C69}" type="datetimeFigureOut">
              <a:rPr lang="es-ES" smtClean="0"/>
              <a:t>02/06/2023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82779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B2B377B-C95B-4969-B2C6-E03B064B6C69}" type="datetimeFigureOut">
              <a:rPr lang="es-ES" smtClean="0"/>
              <a:t>02/06/2023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293071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B2B377B-C95B-4969-B2C6-E03B064B6C69}" type="datetimeFigureOut">
              <a:rPr lang="es-ES" smtClean="0"/>
              <a:t>02/06/2023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360277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B2B377B-C95B-4969-B2C6-E03B064B6C69}" type="datetimeFigureOut">
              <a:rPr lang="es-ES" smtClean="0"/>
              <a:t>02/06/2023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205417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B2B377B-C95B-4969-B2C6-E03B064B6C69}" type="datetimeFigureOut">
              <a:rPr lang="es-ES" smtClean="0"/>
              <a:t>02/06/2023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1181534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B2B377B-C95B-4969-B2C6-E03B064B6C69}" type="datetimeFigureOut">
              <a:rPr lang="es-ES" smtClean="0"/>
              <a:t>02/06/2023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144838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B2B377B-C95B-4969-B2C6-E03B064B6C69}" type="datetimeFigureOut">
              <a:rPr lang="es-ES" smtClean="0"/>
              <a:t>02/06/2023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140069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B2B377B-C95B-4969-B2C6-E03B064B6C69}" type="datetimeFigureOut">
              <a:rPr lang="es-ES" smtClean="0"/>
              <a:t>02/06/2023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67C50-26B5-4DCC-90AD-0A4E40644C41}" type="slidenum">
              <a:rPr lang="es-ES" smtClean="0"/>
              <a:t>‹Nº›</a:t>
            </a:fld>
            <a:endParaRPr lang="es-ES"/>
          </a:p>
        </p:txBody>
      </p:sp>
    </p:spTree>
    <p:extLst>
      <p:ext uri="{BB962C8B-B14F-4D97-AF65-F5344CB8AC3E}">
        <p14:creationId xmlns:p14="http://schemas.microsoft.com/office/powerpoint/2010/main" val="359594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B377B-C95B-4969-B2C6-E03B064B6C69}" type="datetimeFigureOut">
              <a:rPr lang="es-ES" smtClean="0"/>
              <a:t>02/06/2023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67C50-26B5-4DCC-90AD-0A4E40644C41}" type="slidenum">
              <a:rPr lang="es-ES" smtClean="0"/>
              <a:t>‹Nº›</a:t>
            </a:fld>
            <a:endParaRPr lang="es-ES"/>
          </a:p>
        </p:txBody>
      </p:sp>
    </p:spTree>
    <p:extLst>
      <p:ext uri="{BB962C8B-B14F-4D97-AF65-F5344CB8AC3E}">
        <p14:creationId xmlns:p14="http://schemas.microsoft.com/office/powerpoint/2010/main" val="1181196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Cuentas Anuales</a:t>
            </a:r>
          </a:p>
        </p:txBody>
      </p:sp>
      <p:sp>
        <p:nvSpPr>
          <p:cNvPr id="3" name="Subtítulo 2"/>
          <p:cNvSpPr>
            <a:spLocks noGrp="1"/>
          </p:cNvSpPr>
          <p:nvPr>
            <p:ph type="subTitle" idx="1"/>
          </p:nvPr>
        </p:nvSpPr>
        <p:spPr/>
        <p:txBody>
          <a:bodyPr>
            <a:normAutofit fontScale="77500" lnSpcReduction="20000"/>
          </a:bodyPr>
          <a:lstStyle/>
          <a:p>
            <a:r>
              <a:rPr lang="es-ES" dirty="0"/>
              <a:t>ULPGC</a:t>
            </a:r>
          </a:p>
          <a:p>
            <a:r>
              <a:rPr lang="es-ES" dirty="0"/>
              <a:t>Comisión Económica de C.G.</a:t>
            </a:r>
          </a:p>
          <a:p>
            <a:r>
              <a:rPr lang="es-ES" dirty="0"/>
              <a:t>Consejo de Gobierno</a:t>
            </a:r>
          </a:p>
          <a:p>
            <a:r>
              <a:rPr lang="es-ES" dirty="0"/>
              <a:t>Consejo Social</a:t>
            </a:r>
          </a:p>
          <a:p>
            <a:r>
              <a:rPr lang="es-ES" b="1" dirty="0"/>
              <a:t>Ejercicio 2022</a:t>
            </a:r>
          </a:p>
        </p:txBody>
      </p:sp>
      <p:pic>
        <p:nvPicPr>
          <p:cNvPr id="4" name="Imagen 3"/>
          <p:cNvPicPr>
            <a:picLocks noChangeAspect="1"/>
          </p:cNvPicPr>
          <p:nvPr/>
        </p:nvPicPr>
        <p:blipFill>
          <a:blip r:embed="rId2"/>
          <a:stretch>
            <a:fillRect/>
          </a:stretch>
        </p:blipFill>
        <p:spPr>
          <a:xfrm>
            <a:off x="9107157" y="219221"/>
            <a:ext cx="3084843" cy="1255885"/>
          </a:xfrm>
          <a:prstGeom prst="rect">
            <a:avLst/>
          </a:prstGeom>
        </p:spPr>
      </p:pic>
    </p:spTree>
    <p:extLst>
      <p:ext uri="{BB962C8B-B14F-4D97-AF65-F5344CB8AC3E}">
        <p14:creationId xmlns:p14="http://schemas.microsoft.com/office/powerpoint/2010/main" val="90217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Nivel de ejecución del Presupuesto de gastos por Capítulos.</a:t>
            </a:r>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7" name="Imagen 6"/>
          <p:cNvPicPr>
            <a:picLocks noChangeAspect="1"/>
          </p:cNvPicPr>
          <p:nvPr/>
        </p:nvPicPr>
        <p:blipFill>
          <a:blip r:embed="rId4"/>
          <a:stretch>
            <a:fillRect/>
          </a:stretch>
        </p:blipFill>
        <p:spPr>
          <a:xfrm>
            <a:off x="3899697" y="2542862"/>
            <a:ext cx="4149598" cy="4045232"/>
          </a:xfrm>
          <a:prstGeom prst="rect">
            <a:avLst/>
          </a:prstGeom>
        </p:spPr>
      </p:pic>
    </p:spTree>
    <p:extLst>
      <p:ext uri="{BB962C8B-B14F-4D97-AF65-F5344CB8AC3E}">
        <p14:creationId xmlns:p14="http://schemas.microsoft.com/office/powerpoint/2010/main" val="49142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Algunos </a:t>
            </a:r>
            <a:r>
              <a:rPr lang="es-ES"/>
              <a:t>gastos generales </a:t>
            </a:r>
            <a:r>
              <a:rPr lang="es-ES" dirty="0"/>
              <a:t>(obligaciones reconocidas, en miles de €):</a:t>
            </a:r>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6" name="Imagen 5"/>
          <p:cNvPicPr>
            <a:picLocks noChangeAspect="1"/>
          </p:cNvPicPr>
          <p:nvPr/>
        </p:nvPicPr>
        <p:blipFill>
          <a:blip r:embed="rId4"/>
          <a:stretch>
            <a:fillRect/>
          </a:stretch>
        </p:blipFill>
        <p:spPr>
          <a:xfrm>
            <a:off x="3784114" y="2451106"/>
            <a:ext cx="3762905" cy="2355988"/>
          </a:xfrm>
          <a:prstGeom prst="rect">
            <a:avLst/>
          </a:prstGeom>
        </p:spPr>
      </p:pic>
      <p:pic>
        <p:nvPicPr>
          <p:cNvPr id="8" name="Imagen 7"/>
          <p:cNvPicPr>
            <a:picLocks noChangeAspect="1"/>
          </p:cNvPicPr>
          <p:nvPr/>
        </p:nvPicPr>
        <p:blipFill>
          <a:blip r:embed="rId5"/>
          <a:stretch>
            <a:fillRect/>
          </a:stretch>
        </p:blipFill>
        <p:spPr>
          <a:xfrm>
            <a:off x="3784114" y="5066308"/>
            <a:ext cx="3777970" cy="1176550"/>
          </a:xfrm>
          <a:prstGeom prst="rect">
            <a:avLst/>
          </a:prstGeom>
        </p:spPr>
      </p:pic>
    </p:spTree>
    <p:extLst>
      <p:ext uri="{BB962C8B-B14F-4D97-AF65-F5344CB8AC3E}">
        <p14:creationId xmlns:p14="http://schemas.microsoft.com/office/powerpoint/2010/main" val="1579221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Evolución 2022/2021 del Capítulo 4: Transferencias corrientes.</a:t>
            </a:r>
          </a:p>
          <a:p>
            <a:pPr marL="0" indent="0">
              <a:buNone/>
            </a:pPr>
            <a:endParaRPr lang="es-ES" dirty="0"/>
          </a:p>
          <a:p>
            <a:endParaRPr lang="es-ES" dirty="0"/>
          </a:p>
          <a:p>
            <a:endParaRPr lang="es-ES" dirty="0"/>
          </a:p>
          <a:p>
            <a:r>
              <a:rPr lang="es-ES" dirty="0"/>
              <a:t>Política de Becas y Ayudas a Estudiantes.</a:t>
            </a:r>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11" name="Imagen 10"/>
          <p:cNvPicPr>
            <a:picLocks noChangeAspect="1"/>
          </p:cNvPicPr>
          <p:nvPr/>
        </p:nvPicPr>
        <p:blipFill>
          <a:blip r:embed="rId4"/>
          <a:stretch>
            <a:fillRect/>
          </a:stretch>
        </p:blipFill>
        <p:spPr>
          <a:xfrm>
            <a:off x="2392938" y="4646854"/>
            <a:ext cx="7380596" cy="929698"/>
          </a:xfrm>
          <a:prstGeom prst="rect">
            <a:avLst/>
          </a:prstGeom>
        </p:spPr>
      </p:pic>
      <p:pic>
        <p:nvPicPr>
          <p:cNvPr id="12" name="Imagen 11"/>
          <p:cNvPicPr>
            <a:picLocks noChangeAspect="1"/>
          </p:cNvPicPr>
          <p:nvPr/>
        </p:nvPicPr>
        <p:blipFill>
          <a:blip r:embed="rId5"/>
          <a:stretch>
            <a:fillRect/>
          </a:stretch>
        </p:blipFill>
        <p:spPr>
          <a:xfrm>
            <a:off x="2392938" y="2579418"/>
            <a:ext cx="7380596" cy="656822"/>
          </a:xfrm>
          <a:prstGeom prst="rect">
            <a:avLst/>
          </a:prstGeom>
        </p:spPr>
      </p:pic>
    </p:spTree>
    <p:extLst>
      <p:ext uri="{BB962C8B-B14F-4D97-AF65-F5344CB8AC3E}">
        <p14:creationId xmlns:p14="http://schemas.microsoft.com/office/powerpoint/2010/main" val="254395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Evolución de las obligaciones reconocidas.</a:t>
            </a:r>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6" name="Imagen 5"/>
          <p:cNvPicPr>
            <a:picLocks noChangeAspect="1"/>
          </p:cNvPicPr>
          <p:nvPr/>
        </p:nvPicPr>
        <p:blipFill>
          <a:blip r:embed="rId4"/>
          <a:stretch>
            <a:fillRect/>
          </a:stretch>
        </p:blipFill>
        <p:spPr>
          <a:xfrm>
            <a:off x="2206244" y="2432555"/>
            <a:ext cx="7143818" cy="4230146"/>
          </a:xfrm>
          <a:prstGeom prst="rect">
            <a:avLst/>
          </a:prstGeom>
        </p:spPr>
      </p:pic>
    </p:spTree>
    <p:extLst>
      <p:ext uri="{BB962C8B-B14F-4D97-AF65-F5344CB8AC3E}">
        <p14:creationId xmlns:p14="http://schemas.microsoft.com/office/powerpoint/2010/main" val="627959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Liquidación del presupuesto de Ingresos.</a:t>
            </a:r>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6" name="Imagen 5"/>
          <p:cNvPicPr>
            <a:picLocks noChangeAspect="1"/>
          </p:cNvPicPr>
          <p:nvPr/>
        </p:nvPicPr>
        <p:blipFill>
          <a:blip r:embed="rId4"/>
          <a:stretch>
            <a:fillRect/>
          </a:stretch>
        </p:blipFill>
        <p:spPr>
          <a:xfrm>
            <a:off x="232054" y="2418140"/>
            <a:ext cx="11713590" cy="3893760"/>
          </a:xfrm>
          <a:prstGeom prst="rect">
            <a:avLst/>
          </a:prstGeom>
        </p:spPr>
      </p:pic>
    </p:spTree>
    <p:extLst>
      <p:ext uri="{BB962C8B-B14F-4D97-AF65-F5344CB8AC3E}">
        <p14:creationId xmlns:p14="http://schemas.microsoft.com/office/powerpoint/2010/main" val="1685747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Nivel de ejecución del presupuesto de Ingresos.</a:t>
            </a:r>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6" name="Imagen 5"/>
          <p:cNvPicPr>
            <a:picLocks noChangeAspect="1"/>
          </p:cNvPicPr>
          <p:nvPr/>
        </p:nvPicPr>
        <p:blipFill>
          <a:blip r:embed="rId4"/>
          <a:stretch>
            <a:fillRect/>
          </a:stretch>
        </p:blipFill>
        <p:spPr>
          <a:xfrm>
            <a:off x="2936383" y="2941463"/>
            <a:ext cx="6249939" cy="2439285"/>
          </a:xfrm>
          <a:prstGeom prst="rect">
            <a:avLst/>
          </a:prstGeom>
        </p:spPr>
      </p:pic>
    </p:spTree>
    <p:extLst>
      <p:ext uri="{BB962C8B-B14F-4D97-AF65-F5344CB8AC3E}">
        <p14:creationId xmlns:p14="http://schemas.microsoft.com/office/powerpoint/2010/main" val="124526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Peso relativo de derechos reconocidos netos por Capítulo.</a:t>
            </a:r>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9" name="Imagen 8"/>
          <p:cNvPicPr>
            <a:picLocks noChangeAspect="1"/>
          </p:cNvPicPr>
          <p:nvPr/>
        </p:nvPicPr>
        <p:blipFill>
          <a:blip r:embed="rId4"/>
          <a:stretch>
            <a:fillRect/>
          </a:stretch>
        </p:blipFill>
        <p:spPr>
          <a:xfrm>
            <a:off x="7615828" y="3759009"/>
            <a:ext cx="1162412" cy="1535403"/>
          </a:xfrm>
          <a:prstGeom prst="rect">
            <a:avLst/>
          </a:prstGeom>
        </p:spPr>
      </p:pic>
      <p:pic>
        <p:nvPicPr>
          <p:cNvPr id="10" name="Imagen 9"/>
          <p:cNvPicPr>
            <a:picLocks noChangeAspect="1"/>
          </p:cNvPicPr>
          <p:nvPr/>
        </p:nvPicPr>
        <p:blipFill>
          <a:blip r:embed="rId5"/>
          <a:stretch>
            <a:fillRect/>
          </a:stretch>
        </p:blipFill>
        <p:spPr>
          <a:xfrm>
            <a:off x="2897618" y="2826328"/>
            <a:ext cx="4705633" cy="2828386"/>
          </a:xfrm>
          <a:prstGeom prst="rect">
            <a:avLst/>
          </a:prstGeom>
        </p:spPr>
      </p:pic>
    </p:spTree>
    <p:extLst>
      <p:ext uri="{BB962C8B-B14F-4D97-AF65-F5344CB8AC3E}">
        <p14:creationId xmlns:p14="http://schemas.microsoft.com/office/powerpoint/2010/main" val="2393614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Evolución de los derechos reconocidos.</a:t>
            </a:r>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6" name="Imagen 5"/>
          <p:cNvPicPr>
            <a:picLocks noChangeAspect="1"/>
          </p:cNvPicPr>
          <p:nvPr/>
        </p:nvPicPr>
        <p:blipFill>
          <a:blip r:embed="rId4"/>
          <a:stretch>
            <a:fillRect/>
          </a:stretch>
        </p:blipFill>
        <p:spPr>
          <a:xfrm>
            <a:off x="1643438" y="2587654"/>
            <a:ext cx="8905124" cy="3589309"/>
          </a:xfrm>
          <a:prstGeom prst="rect">
            <a:avLst/>
          </a:prstGeom>
        </p:spPr>
      </p:pic>
    </p:spTree>
    <p:extLst>
      <p:ext uri="{BB962C8B-B14F-4D97-AF65-F5344CB8AC3E}">
        <p14:creationId xmlns:p14="http://schemas.microsoft.com/office/powerpoint/2010/main" val="195035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pic>
        <p:nvPicPr>
          <p:cNvPr id="6" name="Marcador de contenido 5"/>
          <p:cNvPicPr>
            <a:picLocks noGrp="1" noChangeAspect="1"/>
          </p:cNvPicPr>
          <p:nvPr>
            <p:ph idx="1"/>
          </p:nvPr>
        </p:nvPicPr>
        <p:blipFill>
          <a:blip r:embed="rId3"/>
          <a:stretch>
            <a:fillRect/>
          </a:stretch>
        </p:blipFill>
        <p:spPr>
          <a:xfrm>
            <a:off x="2730321" y="1991845"/>
            <a:ext cx="6787165" cy="4423434"/>
          </a:xfrm>
          <a:prstGeom prst="rect">
            <a:avLst/>
          </a:prstGeom>
        </p:spPr>
      </p:pic>
      <p:pic>
        <p:nvPicPr>
          <p:cNvPr id="4" name="Imagen 3"/>
          <p:cNvPicPr>
            <a:picLocks noChangeAspect="1"/>
          </p:cNvPicPr>
          <p:nvPr/>
        </p:nvPicPr>
        <p:blipFill>
          <a:blip r:embed="rId4"/>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1762697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Resultado presupuestario de la ULPGC.</a:t>
            </a:r>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7" name="Imagen 6"/>
          <p:cNvPicPr>
            <a:picLocks noChangeAspect="1"/>
          </p:cNvPicPr>
          <p:nvPr/>
        </p:nvPicPr>
        <p:blipFill>
          <a:blip r:embed="rId4"/>
          <a:stretch>
            <a:fillRect/>
          </a:stretch>
        </p:blipFill>
        <p:spPr>
          <a:xfrm>
            <a:off x="2092683" y="2267579"/>
            <a:ext cx="7708023" cy="4400596"/>
          </a:xfrm>
          <a:prstGeom prst="rect">
            <a:avLst/>
          </a:prstGeom>
        </p:spPr>
      </p:pic>
    </p:spTree>
    <p:extLst>
      <p:ext uri="{BB962C8B-B14F-4D97-AF65-F5344CB8AC3E}">
        <p14:creationId xmlns:p14="http://schemas.microsoft.com/office/powerpoint/2010/main" val="386023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Ejercicio de transparencia.</a:t>
            </a:r>
          </a:p>
        </p:txBody>
      </p:sp>
      <p:sp>
        <p:nvSpPr>
          <p:cNvPr id="3" name="Marcador de contenido 2"/>
          <p:cNvSpPr>
            <a:spLocks noGrp="1"/>
          </p:cNvSpPr>
          <p:nvPr>
            <p:ph idx="1"/>
          </p:nvPr>
        </p:nvSpPr>
        <p:spPr/>
        <p:txBody>
          <a:bodyPr>
            <a:normAutofit lnSpcReduction="10000"/>
          </a:bodyPr>
          <a:lstStyle/>
          <a:p>
            <a:pPr algn="just"/>
            <a:r>
              <a:rPr lang="es-ES" dirty="0"/>
              <a:t>Obligación de las Administraciones públicas educativas superiores.</a:t>
            </a:r>
          </a:p>
          <a:p>
            <a:pPr algn="just"/>
            <a:r>
              <a:rPr lang="es-ES" dirty="0"/>
              <a:t>Control de los ingresos y de los gastos de fondos públicos a nivel subconcepto presupuestario de cada una de las </a:t>
            </a:r>
            <a:r>
              <a:rPr lang="es-ES" dirty="0" err="1"/>
              <a:t>UGAs</a:t>
            </a:r>
            <a:r>
              <a:rPr lang="es-ES" dirty="0"/>
              <a:t>.</a:t>
            </a:r>
          </a:p>
          <a:p>
            <a:pPr algn="just"/>
            <a:r>
              <a:rPr lang="es-ES" dirty="0"/>
              <a:t>Las UUPP en España somos instituciones muy fiscalizadas y normativizadas en su gestión.</a:t>
            </a:r>
          </a:p>
          <a:p>
            <a:pPr lvl="1"/>
            <a:r>
              <a:rPr lang="es-ES" dirty="0"/>
              <a:t>4 Leyes Orgánicas.</a:t>
            </a:r>
          </a:p>
          <a:p>
            <a:pPr lvl="1"/>
            <a:r>
              <a:rPr lang="es-ES" dirty="0"/>
              <a:t>9 Leyes.</a:t>
            </a:r>
          </a:p>
          <a:p>
            <a:pPr lvl="1"/>
            <a:r>
              <a:rPr lang="es-ES" dirty="0"/>
              <a:t>4 Reales Decretos.</a:t>
            </a:r>
          </a:p>
          <a:p>
            <a:pPr lvl="1"/>
            <a:r>
              <a:rPr lang="es-ES" dirty="0"/>
              <a:t>4 Decretos legislativos.</a:t>
            </a:r>
          </a:p>
          <a:p>
            <a:pPr lvl="1"/>
            <a:r>
              <a:rPr lang="es-ES" dirty="0"/>
              <a:t>1 Plan General.</a:t>
            </a:r>
          </a:p>
          <a:p>
            <a:pPr lvl="1"/>
            <a:r>
              <a:rPr lang="es-ES" dirty="0"/>
              <a:t>4 Órdenes (ministeriales y autonómicas).</a:t>
            </a:r>
          </a:p>
          <a:p>
            <a:endParaRPr lang="es-ES" dirty="0"/>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44120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Indicadores financieros y presupuestarios.</a:t>
            </a:r>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6" name="Imagen 5"/>
          <p:cNvPicPr>
            <a:picLocks noChangeAspect="1"/>
          </p:cNvPicPr>
          <p:nvPr/>
        </p:nvPicPr>
        <p:blipFill>
          <a:blip r:embed="rId4"/>
          <a:stretch>
            <a:fillRect/>
          </a:stretch>
        </p:blipFill>
        <p:spPr>
          <a:xfrm>
            <a:off x="2364248" y="2410826"/>
            <a:ext cx="7340612" cy="850437"/>
          </a:xfrm>
          <a:prstGeom prst="rect">
            <a:avLst/>
          </a:prstGeom>
        </p:spPr>
      </p:pic>
      <p:pic>
        <p:nvPicPr>
          <p:cNvPr id="7" name="Imagen 6"/>
          <p:cNvPicPr>
            <a:picLocks noChangeAspect="1"/>
          </p:cNvPicPr>
          <p:nvPr/>
        </p:nvPicPr>
        <p:blipFill>
          <a:blip r:embed="rId5"/>
          <a:stretch>
            <a:fillRect/>
          </a:stretch>
        </p:blipFill>
        <p:spPr>
          <a:xfrm>
            <a:off x="2431084" y="3396200"/>
            <a:ext cx="7206941" cy="2915700"/>
          </a:xfrm>
          <a:prstGeom prst="rect">
            <a:avLst/>
          </a:prstGeom>
        </p:spPr>
      </p:pic>
    </p:spTree>
    <p:extLst>
      <p:ext uri="{BB962C8B-B14F-4D97-AF65-F5344CB8AC3E}">
        <p14:creationId xmlns:p14="http://schemas.microsoft.com/office/powerpoint/2010/main" val="3994566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Indicadores financieros y presupuestarios.</a:t>
            </a:r>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6" name="Imagen 5"/>
          <p:cNvPicPr>
            <a:picLocks noChangeAspect="1"/>
          </p:cNvPicPr>
          <p:nvPr/>
        </p:nvPicPr>
        <p:blipFill>
          <a:blip r:embed="rId4"/>
          <a:stretch>
            <a:fillRect/>
          </a:stretch>
        </p:blipFill>
        <p:spPr>
          <a:xfrm>
            <a:off x="2587613" y="2382001"/>
            <a:ext cx="6519544" cy="1533177"/>
          </a:xfrm>
          <a:prstGeom prst="rect">
            <a:avLst/>
          </a:prstGeom>
        </p:spPr>
      </p:pic>
      <p:pic>
        <p:nvPicPr>
          <p:cNvPr id="7" name="Imagen 6"/>
          <p:cNvPicPr>
            <a:picLocks noChangeAspect="1"/>
          </p:cNvPicPr>
          <p:nvPr/>
        </p:nvPicPr>
        <p:blipFill>
          <a:blip r:embed="rId5"/>
          <a:stretch>
            <a:fillRect/>
          </a:stretch>
        </p:blipFill>
        <p:spPr>
          <a:xfrm>
            <a:off x="2587613" y="4133116"/>
            <a:ext cx="6337446" cy="885721"/>
          </a:xfrm>
          <a:prstGeom prst="rect">
            <a:avLst/>
          </a:prstGeom>
        </p:spPr>
      </p:pic>
      <p:pic>
        <p:nvPicPr>
          <p:cNvPr id="8" name="Imagen 7"/>
          <p:cNvPicPr>
            <a:picLocks noChangeAspect="1"/>
          </p:cNvPicPr>
          <p:nvPr/>
        </p:nvPicPr>
        <p:blipFill>
          <a:blip r:embed="rId6"/>
          <a:stretch>
            <a:fillRect/>
          </a:stretch>
        </p:blipFill>
        <p:spPr>
          <a:xfrm>
            <a:off x="2587612" y="5011587"/>
            <a:ext cx="6412811" cy="1721752"/>
          </a:xfrm>
          <a:prstGeom prst="rect">
            <a:avLst/>
          </a:prstGeom>
        </p:spPr>
      </p:pic>
    </p:spTree>
    <p:extLst>
      <p:ext uri="{BB962C8B-B14F-4D97-AF65-F5344CB8AC3E}">
        <p14:creationId xmlns:p14="http://schemas.microsoft.com/office/powerpoint/2010/main" val="1559262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Capacidad o necesidad de financiación en términos SEC de la ULPGC.</a:t>
            </a:r>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7" name="Imagen 6"/>
          <p:cNvPicPr>
            <a:picLocks noChangeAspect="1"/>
          </p:cNvPicPr>
          <p:nvPr/>
        </p:nvPicPr>
        <p:blipFill>
          <a:blip r:embed="rId4"/>
          <a:stretch>
            <a:fillRect/>
          </a:stretch>
        </p:blipFill>
        <p:spPr>
          <a:xfrm>
            <a:off x="1881903" y="2712656"/>
            <a:ext cx="8181230" cy="3031438"/>
          </a:xfrm>
          <a:prstGeom prst="rect">
            <a:avLst/>
          </a:prstGeom>
        </p:spPr>
      </p:pic>
    </p:spTree>
    <p:extLst>
      <p:ext uri="{BB962C8B-B14F-4D97-AF65-F5344CB8AC3E}">
        <p14:creationId xmlns:p14="http://schemas.microsoft.com/office/powerpoint/2010/main" val="2546222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Conclusiones.</a:t>
            </a:r>
          </a:p>
          <a:p>
            <a:pPr lvl="2" algn="just"/>
            <a:r>
              <a:rPr lang="es-ES" dirty="0"/>
              <a:t>Alto nivel de ejecución presupuestaria: </a:t>
            </a:r>
            <a:r>
              <a:rPr lang="es-ES" dirty="0">
                <a:solidFill>
                  <a:schemeClr val="accent6">
                    <a:lumMod val="75000"/>
                  </a:schemeClr>
                </a:solidFill>
              </a:rPr>
              <a:t>ejecución de presupuesto de gastos de un 86% y del presupuesto de ingresos de un 88%.</a:t>
            </a:r>
          </a:p>
          <a:p>
            <a:pPr lvl="2" algn="just"/>
            <a:endParaRPr lang="es-ES" dirty="0">
              <a:solidFill>
                <a:schemeClr val="accent6">
                  <a:lumMod val="75000"/>
                </a:schemeClr>
              </a:solidFill>
            </a:endParaRPr>
          </a:p>
          <a:p>
            <a:pPr lvl="2" algn="just"/>
            <a:r>
              <a:rPr lang="es-ES" dirty="0">
                <a:solidFill>
                  <a:schemeClr val="accent6">
                    <a:lumMod val="75000"/>
                  </a:schemeClr>
                </a:solidFill>
              </a:rPr>
              <a:t>Tesorería saneada</a:t>
            </a:r>
            <a:r>
              <a:rPr lang="es-ES" dirty="0"/>
              <a:t>, dinamización de los </a:t>
            </a:r>
            <a:r>
              <a:rPr lang="es-ES" dirty="0">
                <a:solidFill>
                  <a:schemeClr val="accent6">
                    <a:lumMod val="75000"/>
                  </a:schemeClr>
                </a:solidFill>
              </a:rPr>
              <a:t>pagos a proveedores</a:t>
            </a:r>
            <a:r>
              <a:rPr lang="es-ES" dirty="0"/>
              <a:t>. </a:t>
            </a:r>
            <a:r>
              <a:rPr lang="es-ES" dirty="0">
                <a:solidFill>
                  <a:schemeClr val="accent6">
                    <a:lumMod val="75000"/>
                  </a:schemeClr>
                </a:solidFill>
              </a:rPr>
              <a:t>Superávit; deuda cero.</a:t>
            </a:r>
          </a:p>
          <a:p>
            <a:pPr marL="914400" lvl="2" indent="0" algn="just">
              <a:buNone/>
            </a:pPr>
            <a:endParaRPr lang="es-ES" dirty="0">
              <a:solidFill>
                <a:schemeClr val="accent6">
                  <a:lumMod val="75000"/>
                </a:schemeClr>
              </a:solidFill>
            </a:endParaRPr>
          </a:p>
          <a:p>
            <a:pPr lvl="2" algn="just"/>
            <a:r>
              <a:rPr lang="es-ES" dirty="0">
                <a:solidFill>
                  <a:schemeClr val="accent6">
                    <a:lumMod val="75000"/>
                  </a:schemeClr>
                </a:solidFill>
              </a:rPr>
              <a:t>Esfuerzo en transferencias corrientes de cara a becas y ayudas al Alumnado</a:t>
            </a:r>
            <a:r>
              <a:rPr lang="es-ES" dirty="0"/>
              <a:t>, el mayor de los últimos años. Sin desatender el resto de obligaciones legales que tiene la ULPGC como institución pública.</a:t>
            </a:r>
          </a:p>
          <a:p>
            <a:pPr marL="914400" lvl="2" indent="0" algn="just">
              <a:buNone/>
            </a:pPr>
            <a:endParaRPr lang="es-ES" dirty="0"/>
          </a:p>
          <a:p>
            <a:pPr lvl="2" algn="just"/>
            <a:r>
              <a:rPr lang="es-ES" dirty="0"/>
              <a:t>Dependencia de la financiación CAC. Congelación de las tasas. Desequilibrio entre el coste del servicio público que realizamos y la financiación pública. </a:t>
            </a:r>
          </a:p>
          <a:p>
            <a:pPr lvl="1"/>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2400774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normAutofit fontScale="85000" lnSpcReduction="10000"/>
          </a:bodyPr>
          <a:lstStyle/>
          <a:p>
            <a:pPr algn="just"/>
            <a:r>
              <a:rPr lang="es-ES" dirty="0">
                <a:solidFill>
                  <a:srgbClr val="00B050"/>
                </a:solidFill>
              </a:rPr>
              <a:t>Persisten las cuestiones presupuestarias de las universidades públicas canarias</a:t>
            </a:r>
            <a:r>
              <a:rPr lang="es-ES" dirty="0"/>
              <a:t>, que ya se han puesto de manifiesto en anteriores informes y daciones de cuentas de Gerencia: </a:t>
            </a:r>
            <a:r>
              <a:rPr lang="es-ES" dirty="0" err="1"/>
              <a:t>presupuestación</a:t>
            </a:r>
            <a:r>
              <a:rPr lang="es-ES" dirty="0"/>
              <a:t> deficitaria por parte del Gobierno de Canarias en relación a los gastos estructurales; cambios de criterio anuales; precipitación en las decisiones sobre transferencias a final de ejercicio. Necesidad de planificación.</a:t>
            </a:r>
          </a:p>
          <a:p>
            <a:pPr algn="just"/>
            <a:r>
              <a:rPr lang="es-ES" dirty="0"/>
              <a:t>Los ajustes para calcular la necesidad o capacidad de financiación de las dos universidades públicas </a:t>
            </a:r>
            <a:r>
              <a:rPr lang="es-ES" dirty="0">
                <a:solidFill>
                  <a:srgbClr val="00B050"/>
                </a:solidFill>
              </a:rPr>
              <a:t>dependen más del articulado de las Leyes de PGCAC y/o DL redactados a iniciativa de la Dirección de Presupuestos de la ULPGC que de un estado inicial presupuestario que contemple las necesidades reales contrastadas.</a:t>
            </a:r>
          </a:p>
          <a:p>
            <a:pPr algn="just"/>
            <a:r>
              <a:rPr lang="es-ES" dirty="0"/>
              <a:t>Una vez más, preocupación por la </a:t>
            </a:r>
            <a:r>
              <a:rPr lang="es-ES" dirty="0">
                <a:solidFill>
                  <a:srgbClr val="00B050"/>
                </a:solidFill>
              </a:rPr>
              <a:t>evolución de los ingresos del Capítulo 3.</a:t>
            </a:r>
          </a:p>
          <a:p>
            <a:pPr algn="just"/>
            <a:r>
              <a:rPr lang="es-ES" dirty="0">
                <a:solidFill>
                  <a:srgbClr val="00B050"/>
                </a:solidFill>
              </a:rPr>
              <a:t>No hay capacidad de gasto mayor en 2023 en términos de OORR de las </a:t>
            </a:r>
            <a:r>
              <a:rPr lang="es-ES" dirty="0" err="1">
                <a:solidFill>
                  <a:srgbClr val="00B050"/>
                </a:solidFill>
              </a:rPr>
              <a:t>UGAs</a:t>
            </a:r>
            <a:r>
              <a:rPr lang="es-ES" dirty="0">
                <a:solidFill>
                  <a:srgbClr val="00B050"/>
                </a:solidFill>
              </a:rPr>
              <a:t> que en 2022. Previsible retorno de las reglas fiscales en 2024. </a:t>
            </a:r>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1479387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3742265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lstStyle/>
          <a:p>
            <a:endParaRPr lang="es-ES"/>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351476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Ejercicio de transparencia.</a:t>
            </a:r>
          </a:p>
        </p:txBody>
      </p:sp>
      <p:sp>
        <p:nvSpPr>
          <p:cNvPr id="3" name="Marcador de contenido 2"/>
          <p:cNvSpPr>
            <a:spLocks noGrp="1"/>
          </p:cNvSpPr>
          <p:nvPr>
            <p:ph idx="1"/>
          </p:nvPr>
        </p:nvSpPr>
        <p:spPr/>
        <p:txBody>
          <a:bodyPr>
            <a:normAutofit fontScale="85000" lnSpcReduction="20000"/>
          </a:bodyPr>
          <a:lstStyle/>
          <a:p>
            <a:pPr marL="228600" lvl="1" algn="just">
              <a:spcBef>
                <a:spcPts val="1000"/>
              </a:spcBef>
            </a:pPr>
            <a:r>
              <a:rPr lang="es-ES" dirty="0"/>
              <a:t>En esencia: “las cuentas anuales comprenden el balance, la cuenta del resultado económico patrimonial, el estado de cambios en el patrimonio neto, el estado de flujos de efectivo, el estado de liquidación del presupuesto y la memoria. Estos documentos forman una unidad y deben ser redactados con claridad y mostrar la </a:t>
            </a:r>
            <a:r>
              <a:rPr lang="es-ES" dirty="0">
                <a:solidFill>
                  <a:srgbClr val="0070C0"/>
                </a:solidFill>
              </a:rPr>
              <a:t>imagen fiel del patrimonio, de la situación financiera, del resultado económico patrimonial, y de la ejecución del presupuesto </a:t>
            </a:r>
            <a:r>
              <a:rPr lang="es-ES" dirty="0"/>
              <a:t>de la entidad de conformidad con este Plan General de Contabilidad Pública”.</a:t>
            </a:r>
          </a:p>
          <a:p>
            <a:pPr marL="228600" lvl="1">
              <a:spcBef>
                <a:spcPts val="1000"/>
              </a:spcBef>
            </a:pPr>
            <a:r>
              <a:rPr lang="es-ES" dirty="0"/>
              <a:t>Documentación dividida en tres tomos:</a:t>
            </a:r>
          </a:p>
          <a:p>
            <a:pPr marL="457200" lvl="1" indent="0" algn="just">
              <a:buNone/>
            </a:pPr>
            <a:endParaRPr lang="es-ES" dirty="0"/>
          </a:p>
          <a:p>
            <a:pPr lvl="1" algn="just"/>
            <a:r>
              <a:rPr lang="es-ES" dirty="0"/>
              <a:t>Balance, cuenta de resultado económico-patrimonial, estado de cambios en el patrimonio neto, flujos de efectivo, liquidación del presupuesto y memoria.</a:t>
            </a:r>
          </a:p>
          <a:p>
            <a:pPr lvl="1" algn="just"/>
            <a:endParaRPr lang="es-ES" dirty="0"/>
          </a:p>
          <a:p>
            <a:pPr lvl="1" algn="just"/>
            <a:r>
              <a:rPr lang="es-ES" dirty="0"/>
              <a:t>Cuentas anuales de las entidades dependientes.</a:t>
            </a:r>
          </a:p>
          <a:p>
            <a:pPr lvl="2" algn="just"/>
            <a:r>
              <a:rPr lang="es-ES" dirty="0"/>
              <a:t>RIC ULPGC; TIC ULPGC; Fundación Lucio de Las Casas; </a:t>
            </a:r>
            <a:r>
              <a:rPr lang="es-ES" dirty="0" err="1"/>
              <a:t>FPCyT</a:t>
            </a:r>
            <a:r>
              <a:rPr lang="es-ES" dirty="0"/>
              <a:t>.</a:t>
            </a:r>
          </a:p>
          <a:p>
            <a:pPr lvl="1" algn="just"/>
            <a:endParaRPr lang="es-ES" dirty="0"/>
          </a:p>
          <a:p>
            <a:pPr lvl="1" algn="just"/>
            <a:r>
              <a:rPr lang="es-ES" dirty="0"/>
              <a:t>Anexos de referencias, estados de liquidación de los presupuestos con el mismo nivel de desagregación que el presupuesto inicial aprobado.</a:t>
            </a:r>
          </a:p>
          <a:p>
            <a:pPr marL="228600" lvl="1">
              <a:spcBef>
                <a:spcPts val="1000"/>
              </a:spcBef>
            </a:pPr>
            <a:endParaRPr lang="es-ES" dirty="0"/>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64655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El contexto del ejercicio 2022.</a:t>
            </a:r>
          </a:p>
        </p:txBody>
      </p:sp>
      <p:sp>
        <p:nvSpPr>
          <p:cNvPr id="3" name="Marcador de contenido 2"/>
          <p:cNvSpPr>
            <a:spLocks noGrp="1"/>
          </p:cNvSpPr>
          <p:nvPr>
            <p:ph idx="1"/>
          </p:nvPr>
        </p:nvSpPr>
        <p:spPr/>
        <p:txBody>
          <a:bodyPr>
            <a:normAutofit lnSpcReduction="10000"/>
          </a:bodyPr>
          <a:lstStyle/>
          <a:p>
            <a:pPr lvl="1" algn="just"/>
            <a:r>
              <a:rPr lang="es-ES" dirty="0"/>
              <a:t>Ejercicio marcado por las consecuencias de la invasión rusa a Ucrania.</a:t>
            </a:r>
          </a:p>
          <a:p>
            <a:pPr marL="457200" lvl="1" indent="0" algn="just">
              <a:buNone/>
            </a:pPr>
            <a:endParaRPr lang="es-ES" dirty="0"/>
          </a:p>
          <a:p>
            <a:pPr lvl="1" algn="just"/>
            <a:r>
              <a:rPr lang="es-ES" dirty="0"/>
              <a:t>Ejecución presupuestaria afectada por el voraz incremento de precios de consumibles, suministros y licitaciones de obras; evolución de la inflación.</a:t>
            </a:r>
          </a:p>
          <a:p>
            <a:pPr lvl="1" algn="just"/>
            <a:endParaRPr lang="es-ES" dirty="0"/>
          </a:p>
          <a:p>
            <a:pPr lvl="1" algn="just"/>
            <a:r>
              <a:rPr lang="es-ES" dirty="0"/>
              <a:t>Decreto-ley 8/2022 autoriza a incurrir en necesidad de financiación en 2022 cuando esta tuviese origen en los mayores precios de la energía eléctrica y por las subidas de precios en otros gastos en suministros de bienes y servicios.</a:t>
            </a:r>
          </a:p>
          <a:p>
            <a:pPr marL="457200" lvl="1" indent="0" algn="just">
              <a:buNone/>
            </a:pPr>
            <a:endParaRPr lang="es-ES" dirty="0"/>
          </a:p>
          <a:p>
            <a:pPr lvl="1" algn="just"/>
            <a:r>
              <a:rPr lang="es-ES" dirty="0"/>
              <a:t>Incrementos salariales hacia el final del ejercicio, con efecto retroactivo a 1 de enero 2022. </a:t>
            </a:r>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30526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pPr lvl="1"/>
            <a:r>
              <a:rPr lang="es-ES" dirty="0"/>
              <a:t>La presentación se centrará en los aspectos más relevantes de:</a:t>
            </a:r>
          </a:p>
          <a:p>
            <a:pPr marL="457200" lvl="1" indent="0">
              <a:buNone/>
            </a:pPr>
            <a:endParaRPr lang="es-ES" dirty="0"/>
          </a:p>
          <a:p>
            <a:pPr lvl="2"/>
            <a:r>
              <a:rPr lang="es-ES" dirty="0"/>
              <a:t>Cuenta de resultado económico-patrimonial y estado de cambios en el patrimonio neto.</a:t>
            </a:r>
          </a:p>
          <a:p>
            <a:pPr lvl="2"/>
            <a:r>
              <a:rPr lang="es-ES" dirty="0"/>
              <a:t>Estado de flujos de efectivo.</a:t>
            </a:r>
          </a:p>
          <a:p>
            <a:pPr marL="914400" lvl="2" indent="0">
              <a:buNone/>
            </a:pPr>
            <a:endParaRPr lang="es-ES" dirty="0"/>
          </a:p>
          <a:p>
            <a:pPr lvl="2"/>
            <a:r>
              <a:rPr lang="es-ES" dirty="0">
                <a:solidFill>
                  <a:srgbClr val="00B050"/>
                </a:solidFill>
              </a:rPr>
              <a:t>Estado de liquidación del presupuesto 2022.</a:t>
            </a:r>
          </a:p>
          <a:p>
            <a:pPr lvl="2"/>
            <a:endParaRPr lang="es-ES" dirty="0">
              <a:solidFill>
                <a:srgbClr val="00B050"/>
              </a:solidFill>
            </a:endParaRPr>
          </a:p>
          <a:p>
            <a:pPr lvl="2"/>
            <a:r>
              <a:rPr lang="es-ES" dirty="0">
                <a:solidFill>
                  <a:srgbClr val="00B050"/>
                </a:solidFill>
              </a:rPr>
              <a:t>Análisis de los indicadores de ejecución.</a:t>
            </a:r>
          </a:p>
          <a:p>
            <a:pPr lvl="2"/>
            <a:r>
              <a:rPr lang="es-ES" dirty="0">
                <a:solidFill>
                  <a:srgbClr val="00B050"/>
                </a:solidFill>
              </a:rPr>
              <a:t>Estabilidad presupuestaria.</a:t>
            </a:r>
          </a:p>
          <a:p>
            <a:pPr lvl="2"/>
            <a:r>
              <a:rPr lang="es-ES" dirty="0">
                <a:solidFill>
                  <a:srgbClr val="00B050"/>
                </a:solidFill>
              </a:rPr>
              <a:t>Reflexiones sobre el ejercicio 2023 y siguientes.</a:t>
            </a:r>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144880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normAutofit fontScale="92500" lnSpcReduction="20000"/>
          </a:bodyPr>
          <a:lstStyle/>
          <a:p>
            <a:r>
              <a:rPr lang="es-ES" dirty="0"/>
              <a:t>Resultado económico patrimonial.</a:t>
            </a:r>
          </a:p>
          <a:p>
            <a:pPr lvl="1" algn="just"/>
            <a:r>
              <a:rPr lang="es-ES" dirty="0"/>
              <a:t>El resultado económico patrimonial refleja el resultado obtenido en el ejercicio por diferencia entre los ingresos y gastos del mismo. </a:t>
            </a:r>
          </a:p>
          <a:p>
            <a:pPr lvl="1" algn="just"/>
            <a:r>
              <a:rPr lang="es-ES" dirty="0"/>
              <a:t>El desahorro registrado en 2022 supone una </a:t>
            </a:r>
            <a:r>
              <a:rPr lang="es-ES" dirty="0">
                <a:solidFill>
                  <a:srgbClr val="00B050"/>
                </a:solidFill>
              </a:rPr>
              <a:t>evolución positiva de 0,9 millones </a:t>
            </a:r>
            <a:r>
              <a:rPr lang="es-ES" dirty="0"/>
              <a:t>de euros en relación al registrado en 2021. Esta variación positiva tiene como principales motivos un aumento de los ingresos de gestión ordinaria (8,92 millones de euros) superior al aumento de los gastos de gestión ordinaria (8,23 millones de euros).</a:t>
            </a:r>
          </a:p>
          <a:p>
            <a:pPr lvl="1" algn="just"/>
            <a:r>
              <a:rPr lang="es-ES" dirty="0"/>
              <a:t>En el lado de los gastos destacan los relativos al </a:t>
            </a:r>
            <a:r>
              <a:rPr lang="es-ES" dirty="0">
                <a:solidFill>
                  <a:srgbClr val="00B050"/>
                </a:solidFill>
              </a:rPr>
              <a:t>personal, que suponen el 75,5% de los gastos de gestión ordinaria</a:t>
            </a:r>
            <a:r>
              <a:rPr lang="es-ES" dirty="0"/>
              <a:t>, seguidos por los relativos a suministros y servicios exteriores (17,7%), entre los que se encuentran los relativos a las contrataciones de servicios de limpieza, seguridad, y comunicaciones telefónicas, o los gastos por suministro eléctrico y por reparaciones y conservación de los diferentes elementos que integran el patrimonio de la ULPGC. Por su parte, la amortización del inmovilizado representó el 3,0% de los gastos de gestión ordinaria en 2022.</a:t>
            </a:r>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413722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pPr lvl="1"/>
            <a:r>
              <a:rPr lang="es-ES" dirty="0"/>
              <a:t>Estado de flujos de efectivo.</a:t>
            </a:r>
          </a:p>
          <a:p>
            <a:pPr lvl="2" algn="just"/>
            <a:r>
              <a:rPr lang="es-ES" dirty="0"/>
              <a:t>Cobros y pagos en las actividades (separadamente) de gestión, de inversión y de financiación.</a:t>
            </a:r>
          </a:p>
          <a:p>
            <a:pPr lvl="2" algn="just"/>
            <a:r>
              <a:rPr lang="es-ES" dirty="0"/>
              <a:t>Los pagos en actividades de inversión y financiación encuentran respaldo en la tesorería generada por las actividades de gestión.</a:t>
            </a:r>
          </a:p>
          <a:p>
            <a:pPr lvl="2" algn="just"/>
            <a:r>
              <a:rPr lang="es-ES" dirty="0"/>
              <a:t>Están cubiertas las necesidades de inversión.</a:t>
            </a:r>
          </a:p>
          <a:p>
            <a:pPr lvl="2" algn="just"/>
            <a:r>
              <a:rPr lang="es-ES" dirty="0"/>
              <a:t>Se ha generado una </a:t>
            </a:r>
            <a:r>
              <a:rPr lang="es-ES" dirty="0">
                <a:solidFill>
                  <a:srgbClr val="00B050"/>
                </a:solidFill>
              </a:rPr>
              <a:t>disminución de la tesorería </a:t>
            </a:r>
            <a:r>
              <a:rPr lang="es-ES" dirty="0"/>
              <a:t>de la ULPGC a final de 2022 </a:t>
            </a:r>
            <a:r>
              <a:rPr lang="es-ES" dirty="0">
                <a:solidFill>
                  <a:srgbClr val="00B050"/>
                </a:solidFill>
              </a:rPr>
              <a:t>en unos 1.3 </a:t>
            </a:r>
            <a:r>
              <a:rPr lang="es-ES" dirty="0" err="1">
                <a:solidFill>
                  <a:srgbClr val="00B050"/>
                </a:solidFill>
              </a:rPr>
              <a:t>Meuros</a:t>
            </a:r>
            <a:r>
              <a:rPr lang="es-ES" dirty="0">
                <a:solidFill>
                  <a:srgbClr val="00B050"/>
                </a:solidFill>
              </a:rPr>
              <a:t> con respecto a 2021.</a:t>
            </a:r>
          </a:p>
          <a:p>
            <a:pPr lvl="2"/>
            <a:r>
              <a:rPr lang="es-ES" dirty="0"/>
              <a:t>Efectivo y activos líquidos equivalentes al efectivo al final del ejercicio, </a:t>
            </a:r>
          </a:p>
          <a:p>
            <a:pPr marL="1371600" lvl="3" indent="0">
              <a:buNone/>
            </a:pPr>
            <a:r>
              <a:rPr lang="es-ES" sz="2000" dirty="0"/>
              <a:t>55.367.080,16 (2022); 56.688.776,33 (2021);  48.357.216,82 (2020).</a:t>
            </a:r>
          </a:p>
          <a:p>
            <a:endParaRPr lang="es-ES" dirty="0"/>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spTree>
    <p:extLst>
      <p:ext uri="{BB962C8B-B14F-4D97-AF65-F5344CB8AC3E}">
        <p14:creationId xmlns:p14="http://schemas.microsoft.com/office/powerpoint/2010/main" val="255066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Estado de liquidación del Presupuesto de gastos 2022 de la ULPGC.</a:t>
            </a:r>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6" name="Imagen 5"/>
          <p:cNvPicPr>
            <a:picLocks noChangeAspect="1"/>
          </p:cNvPicPr>
          <p:nvPr/>
        </p:nvPicPr>
        <p:blipFill>
          <a:blip r:embed="rId4"/>
          <a:stretch>
            <a:fillRect/>
          </a:stretch>
        </p:blipFill>
        <p:spPr>
          <a:xfrm>
            <a:off x="490333" y="2382592"/>
            <a:ext cx="11152168" cy="4369990"/>
          </a:xfrm>
          <a:prstGeom prst="rect">
            <a:avLst/>
          </a:prstGeom>
        </p:spPr>
      </p:pic>
    </p:spTree>
    <p:extLst>
      <p:ext uri="{BB962C8B-B14F-4D97-AF65-F5344CB8AC3E}">
        <p14:creationId xmlns:p14="http://schemas.microsoft.com/office/powerpoint/2010/main" val="61915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107157" y="215185"/>
            <a:ext cx="3084843" cy="1194920"/>
          </a:xfrm>
          <a:prstGeom prst="rect">
            <a:avLst/>
          </a:prstGeom>
        </p:spPr>
      </p:pic>
      <p:sp>
        <p:nvSpPr>
          <p:cNvPr id="2" name="Título 1"/>
          <p:cNvSpPr>
            <a:spLocks noGrp="1"/>
          </p:cNvSpPr>
          <p:nvPr>
            <p:ph type="title"/>
          </p:nvPr>
        </p:nvSpPr>
        <p:spPr/>
        <p:txBody>
          <a:bodyPr/>
          <a:lstStyle/>
          <a:p>
            <a:r>
              <a:rPr lang="es-ES" dirty="0"/>
              <a:t>Cuentas anuales 2022.</a:t>
            </a:r>
          </a:p>
        </p:txBody>
      </p:sp>
      <p:sp>
        <p:nvSpPr>
          <p:cNvPr id="3" name="Marcador de contenido 2"/>
          <p:cNvSpPr>
            <a:spLocks noGrp="1"/>
          </p:cNvSpPr>
          <p:nvPr>
            <p:ph idx="1"/>
          </p:nvPr>
        </p:nvSpPr>
        <p:spPr/>
        <p:txBody>
          <a:bodyPr/>
          <a:lstStyle/>
          <a:p>
            <a:r>
              <a:rPr lang="es-ES" dirty="0"/>
              <a:t>Estado de liquidación del Presupuesto.</a:t>
            </a:r>
          </a:p>
        </p:txBody>
      </p:sp>
      <p:pic>
        <p:nvPicPr>
          <p:cNvPr id="4" name="Imagen 3"/>
          <p:cNvPicPr>
            <a:picLocks noChangeAspect="1"/>
          </p:cNvPicPr>
          <p:nvPr/>
        </p:nvPicPr>
        <p:blipFill>
          <a:blip r:embed="rId3"/>
          <a:stretch>
            <a:fillRect/>
          </a:stretch>
        </p:blipFill>
        <p:spPr>
          <a:xfrm>
            <a:off x="11217990" y="149538"/>
            <a:ext cx="812645" cy="812645"/>
          </a:xfrm>
          <a:prstGeom prst="rect">
            <a:avLst/>
          </a:prstGeom>
        </p:spPr>
      </p:pic>
      <p:pic>
        <p:nvPicPr>
          <p:cNvPr id="6" name="Imagen 5"/>
          <p:cNvPicPr>
            <a:picLocks noChangeAspect="1"/>
          </p:cNvPicPr>
          <p:nvPr/>
        </p:nvPicPr>
        <p:blipFill>
          <a:blip r:embed="rId4"/>
          <a:stretch>
            <a:fillRect/>
          </a:stretch>
        </p:blipFill>
        <p:spPr>
          <a:xfrm>
            <a:off x="2387029" y="2772401"/>
            <a:ext cx="5494841" cy="3302751"/>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117896822"/>
              </p:ext>
            </p:extLst>
          </p:nvPr>
        </p:nvGraphicFramePr>
        <p:xfrm>
          <a:off x="7756570" y="3661772"/>
          <a:ext cx="800100" cy="2043568"/>
        </p:xfrm>
        <a:graphic>
          <a:graphicData uri="http://schemas.openxmlformats.org/drawingml/2006/table">
            <a:tbl>
              <a:tblPr/>
              <a:tblGrid>
                <a:gridCol w="800100">
                  <a:extLst>
                    <a:ext uri="{9D8B030D-6E8A-4147-A177-3AD203B41FA5}">
                      <a16:colId xmlns:a16="http://schemas.microsoft.com/office/drawing/2014/main" val="3400909535"/>
                    </a:ext>
                  </a:extLst>
                </a:gridCol>
              </a:tblGrid>
              <a:tr h="255446">
                <a:tc>
                  <a:txBody>
                    <a:bodyPr/>
                    <a:lstStyle/>
                    <a:p>
                      <a:pPr algn="r" fontAlgn="b"/>
                      <a:r>
                        <a:rPr lang="es-ES" sz="1100" b="0" i="0" u="none" strike="noStrike">
                          <a:solidFill>
                            <a:srgbClr val="000000"/>
                          </a:solidFill>
                          <a:effectLst/>
                          <a:latin typeface="Calibri" panose="020F0502020204030204" pitchFamily="34" charset="0"/>
                        </a:rPr>
                        <a:t>70,61%</a:t>
                      </a:r>
                    </a:p>
                  </a:txBody>
                  <a:tcPr marL="9525" marR="9525" marT="9525" marB="0" anchor="b">
                    <a:lnL>
                      <a:noFill/>
                    </a:lnL>
                    <a:lnR>
                      <a:noFill/>
                    </a:lnR>
                    <a:lnT>
                      <a:noFill/>
                    </a:lnT>
                    <a:lnB>
                      <a:noFill/>
                    </a:lnB>
                  </a:tcPr>
                </a:tc>
                <a:extLst>
                  <a:ext uri="{0D108BD9-81ED-4DB2-BD59-A6C34878D82A}">
                    <a16:rowId xmlns:a16="http://schemas.microsoft.com/office/drawing/2014/main" val="3468062769"/>
                  </a:ext>
                </a:extLst>
              </a:tr>
              <a:tr h="255446">
                <a:tc>
                  <a:txBody>
                    <a:bodyPr/>
                    <a:lstStyle/>
                    <a:p>
                      <a:pPr algn="r" fontAlgn="b"/>
                      <a:r>
                        <a:rPr lang="es-ES" sz="1100" b="0" i="0" u="none" strike="noStrike">
                          <a:solidFill>
                            <a:srgbClr val="000000"/>
                          </a:solidFill>
                          <a:effectLst/>
                          <a:latin typeface="Calibri" panose="020F0502020204030204" pitchFamily="34" charset="0"/>
                        </a:rPr>
                        <a:t>13,78%</a:t>
                      </a:r>
                    </a:p>
                  </a:txBody>
                  <a:tcPr marL="9525" marR="9525" marT="9525" marB="0" anchor="b">
                    <a:lnL>
                      <a:noFill/>
                    </a:lnL>
                    <a:lnR>
                      <a:noFill/>
                    </a:lnR>
                    <a:lnT>
                      <a:noFill/>
                    </a:lnT>
                    <a:lnB>
                      <a:noFill/>
                    </a:lnB>
                  </a:tcPr>
                </a:tc>
                <a:extLst>
                  <a:ext uri="{0D108BD9-81ED-4DB2-BD59-A6C34878D82A}">
                    <a16:rowId xmlns:a16="http://schemas.microsoft.com/office/drawing/2014/main" val="3439138809"/>
                  </a:ext>
                </a:extLst>
              </a:tr>
              <a:tr h="255446">
                <a:tc>
                  <a:txBody>
                    <a:bodyPr/>
                    <a:lstStyle/>
                    <a:p>
                      <a:pPr algn="r" fontAlgn="b"/>
                      <a:r>
                        <a:rPr lang="es-ES" sz="1100" b="0" i="0" u="none" strike="noStrike" dirty="0">
                          <a:solidFill>
                            <a:srgbClr val="000000"/>
                          </a:solidFill>
                          <a:effectLst/>
                          <a:latin typeface="Calibri" panose="020F0502020204030204" pitchFamily="34" charset="0"/>
                        </a:rPr>
                        <a:t>0,03%</a:t>
                      </a:r>
                    </a:p>
                  </a:txBody>
                  <a:tcPr marL="9525" marR="9525" marT="9525" marB="0" anchor="b">
                    <a:lnL>
                      <a:noFill/>
                    </a:lnL>
                    <a:lnR>
                      <a:noFill/>
                    </a:lnR>
                    <a:lnT>
                      <a:noFill/>
                    </a:lnT>
                    <a:lnB>
                      <a:noFill/>
                    </a:lnB>
                  </a:tcPr>
                </a:tc>
                <a:extLst>
                  <a:ext uri="{0D108BD9-81ED-4DB2-BD59-A6C34878D82A}">
                    <a16:rowId xmlns:a16="http://schemas.microsoft.com/office/drawing/2014/main" val="1017749341"/>
                  </a:ext>
                </a:extLst>
              </a:tr>
              <a:tr h="255446">
                <a:tc>
                  <a:txBody>
                    <a:bodyPr/>
                    <a:lstStyle/>
                    <a:p>
                      <a:pPr algn="r" fontAlgn="b"/>
                      <a:r>
                        <a:rPr lang="es-ES" sz="1100" b="0" i="0" u="none" strike="noStrike" dirty="0">
                          <a:solidFill>
                            <a:srgbClr val="000000"/>
                          </a:solidFill>
                          <a:effectLst/>
                          <a:latin typeface="Calibri" panose="020F0502020204030204" pitchFamily="34" charset="0"/>
                        </a:rPr>
                        <a:t>3,08%</a:t>
                      </a:r>
                    </a:p>
                  </a:txBody>
                  <a:tcPr marL="9525" marR="9525" marT="9525" marB="0" anchor="b">
                    <a:lnL>
                      <a:noFill/>
                    </a:lnL>
                    <a:lnR>
                      <a:noFill/>
                    </a:lnR>
                    <a:lnT>
                      <a:noFill/>
                    </a:lnT>
                    <a:lnB>
                      <a:noFill/>
                    </a:lnB>
                  </a:tcPr>
                </a:tc>
                <a:extLst>
                  <a:ext uri="{0D108BD9-81ED-4DB2-BD59-A6C34878D82A}">
                    <a16:rowId xmlns:a16="http://schemas.microsoft.com/office/drawing/2014/main" val="138903515"/>
                  </a:ext>
                </a:extLst>
              </a:tr>
              <a:tr h="255446">
                <a:tc>
                  <a:txBody>
                    <a:bodyPr/>
                    <a:lstStyle/>
                    <a:p>
                      <a:pPr algn="r" fontAlgn="b"/>
                      <a:r>
                        <a:rPr lang="es-ES" sz="1100" b="0" i="0" u="none" strike="noStrike" dirty="0">
                          <a:solidFill>
                            <a:srgbClr val="000000"/>
                          </a:solidFill>
                          <a:effectLst/>
                          <a:latin typeface="Calibri" panose="020F0502020204030204" pitchFamily="34" charset="0"/>
                        </a:rPr>
                        <a:t>12,19%</a:t>
                      </a:r>
                    </a:p>
                  </a:txBody>
                  <a:tcPr marL="9525" marR="9525" marT="9525" marB="0" anchor="b">
                    <a:lnL>
                      <a:noFill/>
                    </a:lnL>
                    <a:lnR>
                      <a:noFill/>
                    </a:lnR>
                    <a:lnT>
                      <a:noFill/>
                    </a:lnT>
                    <a:lnB>
                      <a:noFill/>
                    </a:lnB>
                  </a:tcPr>
                </a:tc>
                <a:extLst>
                  <a:ext uri="{0D108BD9-81ED-4DB2-BD59-A6C34878D82A}">
                    <a16:rowId xmlns:a16="http://schemas.microsoft.com/office/drawing/2014/main" val="1769512503"/>
                  </a:ext>
                </a:extLst>
              </a:tr>
              <a:tr h="255446">
                <a:tc>
                  <a:txBody>
                    <a:bodyPr/>
                    <a:lstStyle/>
                    <a:p>
                      <a:pPr algn="r" fontAlgn="b"/>
                      <a:r>
                        <a:rPr lang="es-E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extLst>
                  <a:ext uri="{0D108BD9-81ED-4DB2-BD59-A6C34878D82A}">
                    <a16:rowId xmlns:a16="http://schemas.microsoft.com/office/drawing/2014/main" val="2546703879"/>
                  </a:ext>
                </a:extLst>
              </a:tr>
              <a:tr h="255446">
                <a:tc>
                  <a:txBody>
                    <a:bodyPr/>
                    <a:lstStyle/>
                    <a:p>
                      <a:pPr algn="r" fontAlgn="b"/>
                      <a:r>
                        <a:rPr lang="es-ES" sz="1100" b="0" i="0" u="none" strike="noStrike">
                          <a:solidFill>
                            <a:srgbClr val="000000"/>
                          </a:solidFill>
                          <a:effectLst/>
                          <a:latin typeface="Calibri" panose="020F0502020204030204" pitchFamily="34" charset="0"/>
                        </a:rPr>
                        <a:t>0,23%</a:t>
                      </a:r>
                    </a:p>
                  </a:txBody>
                  <a:tcPr marL="9525" marR="9525" marT="9525" marB="0" anchor="b">
                    <a:lnL>
                      <a:noFill/>
                    </a:lnL>
                    <a:lnR>
                      <a:noFill/>
                    </a:lnR>
                    <a:lnT>
                      <a:noFill/>
                    </a:lnT>
                    <a:lnB>
                      <a:noFill/>
                    </a:lnB>
                  </a:tcPr>
                </a:tc>
                <a:extLst>
                  <a:ext uri="{0D108BD9-81ED-4DB2-BD59-A6C34878D82A}">
                    <a16:rowId xmlns:a16="http://schemas.microsoft.com/office/drawing/2014/main" val="1767806282"/>
                  </a:ext>
                </a:extLst>
              </a:tr>
              <a:tr h="255446">
                <a:tc>
                  <a:txBody>
                    <a:bodyPr/>
                    <a:lstStyle/>
                    <a:p>
                      <a:pPr algn="r" fontAlgn="b"/>
                      <a:r>
                        <a:rPr lang="es-ES" sz="1100" b="0" i="0" u="none" strike="noStrike" dirty="0">
                          <a:solidFill>
                            <a:srgbClr val="000000"/>
                          </a:solidFill>
                          <a:effectLst/>
                          <a:latin typeface="Calibri" panose="020F0502020204030204" pitchFamily="34" charset="0"/>
                        </a:rPr>
                        <a:t>0,08%</a:t>
                      </a:r>
                    </a:p>
                  </a:txBody>
                  <a:tcPr marL="9525" marR="9525" marT="9525" marB="0" anchor="b">
                    <a:lnL>
                      <a:noFill/>
                    </a:lnL>
                    <a:lnR>
                      <a:noFill/>
                    </a:lnR>
                    <a:lnT>
                      <a:noFill/>
                    </a:lnT>
                    <a:lnB>
                      <a:noFill/>
                    </a:lnB>
                  </a:tcPr>
                </a:tc>
                <a:extLst>
                  <a:ext uri="{0D108BD9-81ED-4DB2-BD59-A6C34878D82A}">
                    <a16:rowId xmlns:a16="http://schemas.microsoft.com/office/drawing/2014/main" val="3719086334"/>
                  </a:ext>
                </a:extLst>
              </a:tr>
            </a:tbl>
          </a:graphicData>
        </a:graphic>
      </p:graphicFrame>
    </p:spTree>
    <p:extLst>
      <p:ext uri="{BB962C8B-B14F-4D97-AF65-F5344CB8AC3E}">
        <p14:creationId xmlns:p14="http://schemas.microsoft.com/office/powerpoint/2010/main" val="33159667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2902</TotalTime>
  <Words>1169</Words>
  <Application>Microsoft Office PowerPoint</Application>
  <PresentationFormat>Panorámica</PresentationFormat>
  <Paragraphs>113</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Calibri Light</vt:lpstr>
      <vt:lpstr>Tema de Office</vt:lpstr>
      <vt:lpstr>Cuentas Anuales</vt:lpstr>
      <vt:lpstr>Ejercicio de transparencia.</vt:lpstr>
      <vt:lpstr>Ejercicio de transparencia.</vt:lpstr>
      <vt:lpstr>El contexto del ejercicio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Cuentas anuales 2022.</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User</dc:creator>
  <cp:lastModifiedBy>María Teresa Morant De Diego</cp:lastModifiedBy>
  <cp:revision>83</cp:revision>
  <cp:lastPrinted>2023-05-24T14:46:57Z</cp:lastPrinted>
  <dcterms:created xsi:type="dcterms:W3CDTF">2022-10-31T11:28:39Z</dcterms:created>
  <dcterms:modified xsi:type="dcterms:W3CDTF">2023-06-02T15:28:11Z</dcterms:modified>
</cp:coreProperties>
</file>