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Z6o6f6EGIy7DJxY4S8SF5XUo5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E25C91-2E50-4444-A451-675D0FE4CED7}">
  <a:tblStyle styleId="{05E25C91-2E50-4444-A451-675D0FE4CED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84590574-FFF5-486C-BA79-BDF04142C7F9}"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 name="Google Shape;3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7e2c6590d_5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87e2c6590d_5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7e2c6590d_5_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g87e2c6590d_5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7e2c6590d_5_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87e2c6590d_5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7e2c6590d_5_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87e2c6590d_5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7e2c6590d_5_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57" name="Google Shape;157;g87e2c6590d_5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7e2c6590d_5_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87e2c6590d_5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7e2c6590d_5_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87e2c6590d_5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7e2c6590d_5_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87e2c6590d_5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7e2c6590d_5_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87e2c6590d_5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7e2c6590d_5_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87e2c6590d_5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87e2c6590d_5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g87e2c6590d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7e2c6590d_5_1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87e2c6590d_5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7e2c6590d_5_1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400"/>
              <a:buFont typeface="Arial"/>
              <a:buNone/>
            </a:pPr>
            <a:endParaRPr sz="1500"/>
          </a:p>
        </p:txBody>
      </p:sp>
      <p:sp>
        <p:nvSpPr>
          <p:cNvPr id="200" name="Google Shape;200;g87e2c6590d_5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7e2c6590d_5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87e2c6590d_5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87e2c6590d_5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87e2c6590d_5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7e2c6590d_5_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87e2c6590d_5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7e2c6590d_5_1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87e2c6590d_5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87e2c6590d_5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55" name="Google Shape;55;g87e2c6590d_5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87e2c6590d_5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g87e2c6590d_5_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2" name="Google Shape;62;g87e2c6590d_5_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7e2c6590d_5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g87e2c6590d_5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7e2c6590d_5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73" name="Google Shape;73;g87e2c6590d_5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7e2c6590d_5_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g87e2c6590d_5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7e2c6590d_5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g87e2c6590d_5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7e2c6590d_5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g87e2c6590d_5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2"/>
        <p:cNvGrpSpPr/>
        <p:nvPr/>
      </p:nvGrpSpPr>
      <p:grpSpPr>
        <a:xfrm>
          <a:off x="0" y="0"/>
          <a:ext cx="0" cy="0"/>
          <a:chOff x="0" y="0"/>
          <a:chExt cx="0" cy="0"/>
        </a:xfrm>
      </p:grpSpPr>
      <p:sp>
        <p:nvSpPr>
          <p:cNvPr id="13" name="Google Shape;13;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F3D8D"/>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F3D8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body" idx="1"/>
          </p:nvPr>
        </p:nvSpPr>
        <p:spPr>
          <a:xfrm>
            <a:off x="838200" y="1825625"/>
            <a:ext cx="10515600" cy="404333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19"/>
          <p:cNvSpPr txBox="1">
            <a:spLocks noGrp="1"/>
          </p:cNvSpPr>
          <p:nvPr>
            <p:ph type="title"/>
          </p:nvPr>
        </p:nvSpPr>
        <p:spPr>
          <a:xfrm>
            <a:off x="831850" y="478097"/>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F3D8D"/>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body" idx="1"/>
          </p:nvPr>
        </p:nvSpPr>
        <p:spPr>
          <a:xfrm>
            <a:off x="831850" y="335782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F3D8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0F3D8D"/>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a:spLocks noGrp="1"/>
          </p:cNvSpPr>
          <p:nvPr>
            <p:ph type="pic" idx="2"/>
          </p:nvPr>
        </p:nvSpPr>
        <p:spPr>
          <a:xfrm>
            <a:off x="5183188" y="457200"/>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5" name="Google Shape;35;p22"/>
          <p:cNvSpPr txBox="1">
            <a:spLocks noGrp="1"/>
          </p:cNvSpPr>
          <p:nvPr>
            <p:ph type="body" idx="1"/>
          </p:nvPr>
        </p:nvSpPr>
        <p:spPr>
          <a:xfrm>
            <a:off x="839788" y="2057400"/>
            <a:ext cx="3932237" cy="3298371"/>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F3D8D"/>
              </a:buClr>
              <a:buSzPts val="4400"/>
              <a:buFont typeface="Calibri"/>
              <a:buNone/>
              <a:defRPr sz="4400" b="1" i="0" u="none" strike="noStrike" cap="none">
                <a:solidFill>
                  <a:srgbClr val="0F3D8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04333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forward-h2020.e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sustainabledevelopment.un.org/" TargetMode="External"/><Relationship Id="rId3" Type="http://schemas.openxmlformats.org/officeDocument/2006/relationships/hyperlink" Target="https://forward-h2020.eu/thematics/" TargetMode="External"/><Relationship Id="rId7" Type="http://schemas.openxmlformats.org/officeDocument/2006/relationships/hyperlink" Target="https://ec.europa.eu/info/horizon-europe-next-research-and-innovation-framework-programme_en"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s3platform.jrc.ec.europa.eu/map?p_p_id=captargmap_WAR_CapTargMapportlet&amp;p_p_lifecycle=0&amp;p_p_state=normal&amp;p_p_mode=view&amp;p_p_col_id=column-1&amp;p_p_col_count=1" TargetMode="External"/><Relationship Id="rId5" Type="http://schemas.openxmlformats.org/officeDocument/2006/relationships/hyperlink" Target="https://erc.europa.eu/sites/default/files/document/file/ERC_Panel_structure_2019.pdf" TargetMode="External"/><Relationship Id="rId4" Type="http://schemas.openxmlformats.org/officeDocument/2006/relationships/hyperlink" Target="https://ec.europa.eu/regional_policy/sources/docgener/factsheet/rup_21_27/rup_21_27_en.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forms.gle/GNpb8TzQjg1fSFcW6"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
        <p:cNvGrpSpPr/>
        <p:nvPr/>
      </p:nvGrpSpPr>
      <p:grpSpPr>
        <a:xfrm>
          <a:off x="0" y="0"/>
          <a:ext cx="0" cy="0"/>
          <a:chOff x="0" y="0"/>
          <a:chExt cx="0" cy="0"/>
        </a:xfrm>
      </p:grpSpPr>
      <p:sp>
        <p:nvSpPr>
          <p:cNvPr id="41" name="Google Shape;41;p1"/>
          <p:cNvSpPr txBox="1">
            <a:spLocks noGrp="1"/>
          </p:cNvSpPr>
          <p:nvPr>
            <p:ph type="ctrTitle"/>
          </p:nvPr>
        </p:nvSpPr>
        <p:spPr>
          <a:xfrm>
            <a:off x="3298647" y="1514476"/>
            <a:ext cx="8392510" cy="207659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5400"/>
              <a:buNone/>
            </a:pPr>
            <a:r>
              <a:rPr lang="es-ES" sz="4400"/>
              <a:t>FORWARD</a:t>
            </a:r>
            <a:br>
              <a:rPr lang="es-ES" sz="4400"/>
            </a:br>
            <a:r>
              <a:rPr lang="es-ES" sz="4400">
                <a:solidFill>
                  <a:schemeClr val="dk1"/>
                </a:solidFill>
              </a:rPr>
              <a:t>Fostering research excellence in EU outermost regions</a:t>
            </a:r>
            <a:endParaRPr sz="4400"/>
          </a:p>
        </p:txBody>
      </p:sp>
      <p:sp>
        <p:nvSpPr>
          <p:cNvPr id="42" name="Google Shape;42;p1"/>
          <p:cNvSpPr txBox="1">
            <a:spLocks noGrp="1"/>
          </p:cNvSpPr>
          <p:nvPr>
            <p:ph type="subTitle" idx="1"/>
          </p:nvPr>
        </p:nvSpPr>
        <p:spPr>
          <a:xfrm>
            <a:off x="2886075" y="3633185"/>
            <a:ext cx="9020175" cy="95786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s-ES" sz="2800"/>
              <a:t>Co-creation and implementation of thematic working groups</a:t>
            </a:r>
            <a:endParaRPr/>
          </a:p>
          <a:p>
            <a:pPr marL="0" lvl="0" indent="0" algn="ctr" rtl="0">
              <a:spcBef>
                <a:spcPts val="0"/>
              </a:spcBef>
              <a:spcAft>
                <a:spcPts val="0"/>
              </a:spcAft>
              <a:buSzPts val="2400"/>
              <a:buNone/>
            </a:pPr>
            <a:r>
              <a:rPr lang="es-ES"/>
              <a:t>Ver. 01/06/2020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g87e2c6590d_5_71"/>
          <p:cNvSpPr txBox="1">
            <a:spLocks noGrp="1"/>
          </p:cNvSpPr>
          <p:nvPr>
            <p:ph type="title"/>
          </p:nvPr>
        </p:nvSpPr>
        <p:spPr>
          <a:xfrm>
            <a:off x="1236734" y="294494"/>
            <a:ext cx="10515600" cy="946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F3D8D"/>
              </a:buClr>
              <a:buSzPts val="4400"/>
              <a:buFont typeface="Calibri"/>
              <a:buNone/>
            </a:pPr>
            <a:r>
              <a:rPr lang="es-ES"/>
              <a:t>Thematic Working Groups Organization</a:t>
            </a:r>
            <a:endParaRPr/>
          </a:p>
        </p:txBody>
      </p:sp>
      <p:grpSp>
        <p:nvGrpSpPr>
          <p:cNvPr id="127" name="Google Shape;127;g87e2c6590d_5_71"/>
          <p:cNvGrpSpPr/>
          <p:nvPr/>
        </p:nvGrpSpPr>
        <p:grpSpPr>
          <a:xfrm>
            <a:off x="10025134" y="4577777"/>
            <a:ext cx="1803442" cy="1201947"/>
            <a:chOff x="939800" y="1169306"/>
            <a:chExt cx="1803442" cy="1201947"/>
          </a:xfrm>
        </p:grpSpPr>
        <p:pic>
          <p:nvPicPr>
            <p:cNvPr id="128" name="Google Shape;128;g87e2c6590d_5_71"/>
            <p:cNvPicPr preferRelativeResize="0"/>
            <p:nvPr/>
          </p:nvPicPr>
          <p:blipFill rotWithShape="1">
            <a:blip r:embed="rId4">
              <a:alphaModFix/>
            </a:blip>
            <a:srcRect/>
            <a:stretch/>
          </p:blipFill>
          <p:spPr>
            <a:xfrm>
              <a:off x="939800" y="1169306"/>
              <a:ext cx="1803399" cy="1201947"/>
            </a:xfrm>
            <a:prstGeom prst="rect">
              <a:avLst/>
            </a:prstGeom>
            <a:noFill/>
            <a:ln>
              <a:noFill/>
            </a:ln>
            <a:effectLst>
              <a:outerShdw blurRad="292100" dist="139700" dir="2700000" algn="tl" rotWithShape="0">
                <a:srgbClr val="333333">
                  <a:alpha val="64310"/>
                </a:srgbClr>
              </a:outerShdw>
            </a:effectLst>
          </p:spPr>
        </p:pic>
        <p:sp>
          <p:nvSpPr>
            <p:cNvPr id="129" name="Google Shape;129;g87e2c6590d_5_71"/>
            <p:cNvSpPr txBox="1"/>
            <p:nvPr/>
          </p:nvSpPr>
          <p:spPr>
            <a:xfrm>
              <a:off x="1548642" y="1169306"/>
              <a:ext cx="11946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00B0F0"/>
                  </a:solidFill>
                  <a:latin typeface="Calibri"/>
                  <a:ea typeface="Calibri"/>
                  <a:cs typeface="Calibri"/>
                  <a:sym typeface="Calibri"/>
                </a:rPr>
                <a:t>MEETINGS</a:t>
              </a:r>
              <a:endParaRPr sz="1800" b="1" i="0" u="none" strike="noStrike" cap="none">
                <a:solidFill>
                  <a:srgbClr val="00B0F0"/>
                </a:solidFill>
                <a:latin typeface="Calibri"/>
                <a:ea typeface="Calibri"/>
                <a:cs typeface="Calibri"/>
                <a:sym typeface="Calibri"/>
              </a:endParaRPr>
            </a:p>
          </p:txBody>
        </p:sp>
      </p:grpSp>
      <p:sp>
        <p:nvSpPr>
          <p:cNvPr id="130" name="Google Shape;130;g87e2c6590d_5_71"/>
          <p:cNvSpPr/>
          <p:nvPr/>
        </p:nvSpPr>
        <p:spPr>
          <a:xfrm>
            <a:off x="569975" y="1376950"/>
            <a:ext cx="11258700" cy="403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98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Specific training: </a:t>
            </a:r>
            <a:r>
              <a:rPr lang="es-ES" sz="1800" i="0" u="none" strike="noStrike" cap="none">
                <a:solidFill>
                  <a:schemeClr val="dk1"/>
                </a:solidFill>
                <a:latin typeface="Calibri"/>
                <a:ea typeface="Calibri"/>
                <a:cs typeface="Calibri"/>
                <a:sym typeface="Calibri"/>
              </a:rPr>
              <a:t>(</a:t>
            </a:r>
            <a:r>
              <a:rPr lang="es-ES" sz="1800" b="0" i="0" u="none" strike="noStrike" cap="none">
                <a:solidFill>
                  <a:schemeClr val="dk1"/>
                </a:solidFill>
                <a:latin typeface="Calibri"/>
                <a:ea typeface="Calibri"/>
                <a:cs typeface="Calibri"/>
                <a:sym typeface="Calibri"/>
              </a:rPr>
              <a:t>All sub-coordinators and deputies). P</a:t>
            </a:r>
            <a:r>
              <a:rPr lang="es-ES" sz="1800">
                <a:solidFill>
                  <a:schemeClr val="dk1"/>
                </a:solidFill>
                <a:latin typeface="Calibri"/>
                <a:ea typeface="Calibri"/>
                <a:cs typeface="Calibri"/>
                <a:sym typeface="Calibri"/>
              </a:rPr>
              <a:t>resentation of the FORWARD project and the thematic shortlisted + Introduction of the sub coordinators. Training on </a:t>
            </a:r>
            <a:r>
              <a:rPr lang="es-ES" sz="1800" b="0" i="0" u="none" strike="noStrike" cap="none">
                <a:solidFill>
                  <a:schemeClr val="dk1"/>
                </a:solidFill>
                <a:latin typeface="Calibri"/>
                <a:ea typeface="Calibri"/>
                <a:cs typeface="Calibri"/>
                <a:sym typeface="Calibri"/>
              </a:rPr>
              <a:t>a common methodology  </a:t>
            </a:r>
            <a:r>
              <a:rPr lang="es-ES" sz="1800" b="0" i="0" u="none" strike="noStrike" cap="none">
                <a:solidFill>
                  <a:srgbClr val="980000"/>
                </a:solidFill>
                <a:latin typeface="Calibri"/>
                <a:ea typeface="Calibri"/>
                <a:cs typeface="Calibri"/>
                <a:sym typeface="Calibri"/>
              </a:rPr>
              <a:t>(online) – June 2020</a:t>
            </a:r>
            <a:endParaRPr sz="1400" b="0" i="0" u="none" strike="noStrike" cap="none">
              <a:solidFill>
                <a:srgbClr val="980000"/>
              </a:solidFill>
              <a:latin typeface="Arial"/>
              <a:ea typeface="Arial"/>
              <a:cs typeface="Arial"/>
              <a:sym typeface="Arial"/>
            </a:endParaRPr>
          </a:p>
          <a:p>
            <a:pPr marL="0" lvl="0" indent="0" algn="l" rtl="0">
              <a:spcBef>
                <a:spcPts val="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r>
              <a:rPr lang="es-ES" sz="1800" b="1">
                <a:solidFill>
                  <a:schemeClr val="dk1"/>
                </a:solidFill>
                <a:latin typeface="Calibri"/>
                <a:ea typeface="Calibri"/>
                <a:cs typeface="Calibri"/>
                <a:sym typeface="Calibri"/>
              </a:rPr>
              <a:t>Individual Kick-off meeting: </a:t>
            </a:r>
            <a:r>
              <a:rPr lang="es-ES" sz="1800">
                <a:solidFill>
                  <a:schemeClr val="dk1"/>
                </a:solidFill>
                <a:latin typeface="Calibri"/>
                <a:ea typeface="Calibri"/>
                <a:cs typeface="Calibri"/>
                <a:sym typeface="Calibri"/>
              </a:rPr>
              <a:t>(each TGW, sub-coordinator, deputy and members) presentation of the FORWARD project. Introduction of the members </a:t>
            </a:r>
            <a:r>
              <a:rPr lang="es-ES" sz="1800">
                <a:solidFill>
                  <a:srgbClr val="980000"/>
                </a:solidFill>
                <a:latin typeface="Calibri"/>
                <a:ea typeface="Calibri"/>
                <a:cs typeface="Calibri"/>
                <a:sym typeface="Calibri"/>
              </a:rPr>
              <a:t>(online) – June 2020</a:t>
            </a:r>
            <a:endParaRPr sz="1800" b="1">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3 Transregional meetings: </a:t>
            </a:r>
            <a:r>
              <a:rPr lang="es-ES" sz="1800" b="0" i="0" u="none" strike="noStrike" cap="none">
                <a:solidFill>
                  <a:schemeClr val="dk1"/>
                </a:solidFill>
                <a:latin typeface="Calibri"/>
                <a:ea typeface="Calibri"/>
                <a:cs typeface="Calibri"/>
                <a:sym typeface="Calibri"/>
              </a:rPr>
              <a:t>All sub-coordinators (if not available can be replaced by the deputy)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2 meetings with the Advisory Board:</a:t>
            </a:r>
            <a:r>
              <a:rPr lang="es-ES" sz="1800" b="0" i="0" u="none" strike="noStrike" cap="none">
                <a:solidFill>
                  <a:schemeClr val="dk1"/>
                </a:solidFill>
                <a:latin typeface="Calibri"/>
                <a:ea typeface="Calibri"/>
                <a:cs typeface="Calibri"/>
                <a:sym typeface="Calibri"/>
              </a:rPr>
              <a:t> Each sub-coordinator (if not available can be replaced by the deputy) </a:t>
            </a:r>
            <a:endParaRPr sz="1800" b="0" i="0" u="none" strike="noStrike" cap="none">
              <a:solidFill>
                <a:srgbClr val="980000"/>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At least 2 transregional thematic meetings: </a:t>
            </a:r>
            <a:r>
              <a:rPr lang="es-ES" sz="1800" b="0" i="0" u="none" strike="noStrike" cap="none">
                <a:solidFill>
                  <a:schemeClr val="dk1"/>
                </a:solidFill>
                <a:latin typeface="Calibri"/>
                <a:ea typeface="Calibri"/>
                <a:cs typeface="Calibri"/>
                <a:sym typeface="Calibri"/>
              </a:rPr>
              <a:t>Each sub-coordinator + deputy + International Experts + Regional Contact Points + other regional stakeholders </a:t>
            </a:r>
            <a:r>
              <a:rPr lang="es-ES" sz="1800" b="0" i="0" u="none" strike="noStrike" cap="none">
                <a:solidFill>
                  <a:srgbClr val="980000"/>
                </a:solidFill>
                <a:latin typeface="Calibri"/>
                <a:ea typeface="Calibri"/>
                <a:cs typeface="Calibri"/>
                <a:sym typeface="Calibri"/>
              </a:rPr>
              <a:t> (online)</a:t>
            </a:r>
            <a:endParaRPr sz="1800" b="0" i="0" u="none" strike="noStrike" cap="none">
              <a:solidFill>
                <a:srgbClr val="980000"/>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Several regional workshops: </a:t>
            </a:r>
            <a:r>
              <a:rPr lang="es-ES" sz="1800" b="0" i="0" u="none" strike="noStrike" cap="none">
                <a:solidFill>
                  <a:schemeClr val="dk1"/>
                </a:solidFill>
                <a:latin typeface="Calibri"/>
                <a:ea typeface="Calibri"/>
                <a:cs typeface="Calibri"/>
                <a:sym typeface="Calibri"/>
              </a:rPr>
              <a:t>Each Regional Coordinator of R&amp;I + experts + other regional stakeholders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87e2c6590d_5_79"/>
          <p:cNvSpPr txBox="1">
            <a:spLocks noGrp="1"/>
          </p:cNvSpPr>
          <p:nvPr>
            <p:ph type="title"/>
          </p:nvPr>
        </p:nvSpPr>
        <p:spPr>
          <a:xfrm>
            <a:off x="1883466" y="204158"/>
            <a:ext cx="8879700" cy="946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F3D8D"/>
              </a:buClr>
              <a:buSzPts val="3959"/>
              <a:buFont typeface="Calibri"/>
              <a:buNone/>
            </a:pPr>
            <a:r>
              <a:rPr lang="es-ES" sz="3206"/>
              <a:t>Thematic Working Group Communication Tools</a:t>
            </a:r>
            <a:endParaRPr sz="3206"/>
          </a:p>
        </p:txBody>
      </p:sp>
      <p:pic>
        <p:nvPicPr>
          <p:cNvPr id="136" name="Google Shape;136;g87e2c6590d_5_79" descr="Qué es Slack?"/>
          <p:cNvPicPr preferRelativeResize="0"/>
          <p:nvPr/>
        </p:nvPicPr>
        <p:blipFill rotWithShape="1">
          <a:blip r:embed="rId3">
            <a:alphaModFix/>
          </a:blip>
          <a:srcRect l="4351" t="7935"/>
          <a:stretch/>
        </p:blipFill>
        <p:spPr>
          <a:xfrm>
            <a:off x="1272194" y="1581389"/>
            <a:ext cx="3517297" cy="1771771"/>
          </a:xfrm>
          <a:prstGeom prst="rect">
            <a:avLst/>
          </a:prstGeom>
          <a:noFill/>
          <a:ln>
            <a:noFill/>
          </a:ln>
        </p:spPr>
      </p:pic>
      <p:sp>
        <p:nvSpPr>
          <p:cNvPr id="137" name="Google Shape;137;g87e2c6590d_5_79"/>
          <p:cNvSpPr txBox="1"/>
          <p:nvPr/>
        </p:nvSpPr>
        <p:spPr>
          <a:xfrm>
            <a:off x="1745164" y="1212057"/>
            <a:ext cx="21510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Calibri"/>
                <a:ea typeface="Calibri"/>
                <a:cs typeface="Calibri"/>
                <a:sym typeface="Calibri"/>
              </a:rPr>
              <a:t>FORUM/ CHAT/ …</a:t>
            </a:r>
            <a:endParaRPr sz="1800" b="0" i="0" u="none" strike="noStrike" cap="none">
              <a:solidFill>
                <a:schemeClr val="dk1"/>
              </a:solidFill>
              <a:latin typeface="Calibri"/>
              <a:ea typeface="Calibri"/>
              <a:cs typeface="Calibri"/>
              <a:sym typeface="Calibri"/>
            </a:endParaRPr>
          </a:p>
        </p:txBody>
      </p:sp>
      <p:pic>
        <p:nvPicPr>
          <p:cNvPr id="138" name="Google Shape;138;g87e2c6590d_5_79" descr="Cómo usar Google Drive - YouTube"/>
          <p:cNvPicPr preferRelativeResize="0"/>
          <p:nvPr/>
        </p:nvPicPr>
        <p:blipFill rotWithShape="1">
          <a:blip r:embed="rId4">
            <a:alphaModFix/>
          </a:blip>
          <a:srcRect/>
          <a:stretch/>
        </p:blipFill>
        <p:spPr>
          <a:xfrm>
            <a:off x="1739535" y="3918423"/>
            <a:ext cx="3218710" cy="1810524"/>
          </a:xfrm>
          <a:prstGeom prst="rect">
            <a:avLst/>
          </a:prstGeom>
          <a:noFill/>
          <a:ln>
            <a:noFill/>
          </a:ln>
        </p:spPr>
      </p:pic>
      <p:sp>
        <p:nvSpPr>
          <p:cNvPr id="139" name="Google Shape;139;g87e2c6590d_5_79"/>
          <p:cNvSpPr txBox="1"/>
          <p:nvPr/>
        </p:nvSpPr>
        <p:spPr>
          <a:xfrm>
            <a:off x="2325739" y="3429720"/>
            <a:ext cx="23058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Calibri"/>
                <a:ea typeface="Calibri"/>
                <a:cs typeface="Calibri"/>
                <a:sym typeface="Calibri"/>
              </a:rPr>
              <a:t>SHARE DOCUMENTS</a:t>
            </a:r>
            <a:endParaRPr sz="1800" b="0" i="0" u="none" strike="noStrike" cap="none">
              <a:solidFill>
                <a:schemeClr val="dk1"/>
              </a:solidFill>
              <a:latin typeface="Calibri"/>
              <a:ea typeface="Calibri"/>
              <a:cs typeface="Calibri"/>
              <a:sym typeface="Calibri"/>
            </a:endParaRPr>
          </a:p>
        </p:txBody>
      </p:sp>
      <p:pic>
        <p:nvPicPr>
          <p:cNvPr id="140" name="Google Shape;140;g87e2c6590d_5_79" descr="Hangouts Meet de Google: videoconferencias en línea | G Suite"/>
          <p:cNvPicPr preferRelativeResize="0"/>
          <p:nvPr/>
        </p:nvPicPr>
        <p:blipFill rotWithShape="1">
          <a:blip r:embed="rId5">
            <a:alphaModFix/>
          </a:blip>
          <a:srcRect/>
          <a:stretch/>
        </p:blipFill>
        <p:spPr>
          <a:xfrm>
            <a:off x="7609888" y="1676394"/>
            <a:ext cx="2408731" cy="1640321"/>
          </a:xfrm>
          <a:prstGeom prst="rect">
            <a:avLst/>
          </a:prstGeom>
          <a:noFill/>
          <a:ln>
            <a:noFill/>
          </a:ln>
        </p:spPr>
      </p:pic>
      <p:sp>
        <p:nvSpPr>
          <p:cNvPr id="141" name="Google Shape;141;g87e2c6590d_5_79"/>
          <p:cNvSpPr txBox="1"/>
          <p:nvPr/>
        </p:nvSpPr>
        <p:spPr>
          <a:xfrm>
            <a:off x="7738772" y="1195491"/>
            <a:ext cx="21510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Calibri"/>
                <a:ea typeface="Calibri"/>
                <a:cs typeface="Calibri"/>
                <a:sym typeface="Calibri"/>
              </a:rPr>
              <a:t>ONLINE MEETINGS</a:t>
            </a:r>
            <a:endParaRPr sz="1800" b="0" i="0" u="none" strike="noStrike" cap="none">
              <a:solidFill>
                <a:schemeClr val="dk1"/>
              </a:solidFill>
              <a:latin typeface="Calibri"/>
              <a:ea typeface="Calibri"/>
              <a:cs typeface="Calibri"/>
              <a:sym typeface="Calibri"/>
            </a:endParaRPr>
          </a:p>
        </p:txBody>
      </p:sp>
      <p:pic>
        <p:nvPicPr>
          <p:cNvPr id="142" name="Google Shape;142;g87e2c6590d_5_79"/>
          <p:cNvPicPr preferRelativeResize="0"/>
          <p:nvPr/>
        </p:nvPicPr>
        <p:blipFill rotWithShape="1">
          <a:blip r:embed="rId6">
            <a:alphaModFix/>
          </a:blip>
          <a:srcRect t="5337" b="13664"/>
          <a:stretch/>
        </p:blipFill>
        <p:spPr>
          <a:xfrm>
            <a:off x="6827277" y="3763314"/>
            <a:ext cx="3973944" cy="1810524"/>
          </a:xfrm>
          <a:prstGeom prst="rect">
            <a:avLst/>
          </a:prstGeom>
          <a:noFill/>
          <a:ln>
            <a:noFill/>
          </a:ln>
        </p:spPr>
      </p:pic>
      <p:sp>
        <p:nvSpPr>
          <p:cNvPr id="143" name="Google Shape;143;g87e2c6590d_5_79"/>
          <p:cNvSpPr txBox="1"/>
          <p:nvPr/>
        </p:nvSpPr>
        <p:spPr>
          <a:xfrm>
            <a:off x="7957431" y="3393998"/>
            <a:ext cx="23058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Calibri"/>
                <a:ea typeface="Calibri"/>
                <a:cs typeface="Calibri"/>
                <a:sym typeface="Calibri"/>
              </a:rPr>
              <a:t>WEB</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g87e2c6590d_5_91"/>
          <p:cNvSpPr txBox="1"/>
          <p:nvPr/>
        </p:nvSpPr>
        <p:spPr>
          <a:xfrm>
            <a:off x="1235760" y="2228449"/>
            <a:ext cx="9379200"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s-ES" sz="4400" b="1" i="0" u="none" strike="noStrike" cap="none">
                <a:solidFill>
                  <a:schemeClr val="lt1"/>
                </a:solidFill>
                <a:latin typeface="Calibri"/>
                <a:ea typeface="Calibri"/>
                <a:cs typeface="Calibri"/>
                <a:sym typeface="Calibri"/>
              </a:rPr>
              <a:t>R&amp;I thematics</a:t>
            </a:r>
            <a:endParaRPr sz="4400" b="1"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g87e2c6590d_5_9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F3D8D"/>
              </a:buClr>
              <a:buSzPts val="4400"/>
              <a:buFont typeface="Calibri"/>
              <a:buNone/>
            </a:pPr>
            <a:r>
              <a:rPr lang="es-ES"/>
              <a:t>Identification of R&amp;I thematics</a:t>
            </a:r>
            <a:endParaRPr/>
          </a:p>
        </p:txBody>
      </p:sp>
      <p:sp>
        <p:nvSpPr>
          <p:cNvPr id="154" name="Google Shape;154;g87e2c6590d_5_95"/>
          <p:cNvSpPr/>
          <p:nvPr/>
        </p:nvSpPr>
        <p:spPr>
          <a:xfrm>
            <a:off x="1057275" y="1882000"/>
            <a:ext cx="10048800" cy="26685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1800"/>
              <a:buFont typeface="Arial"/>
              <a:buNone/>
            </a:pPr>
            <a:r>
              <a:rPr lang="es-ES" sz="1800" b="0" i="0" u="none" strike="noStrike" cap="none">
                <a:solidFill>
                  <a:schemeClr val="dk1"/>
                </a:solidFill>
                <a:latin typeface="Calibri"/>
                <a:ea typeface="Calibri"/>
                <a:cs typeface="Calibri"/>
                <a:sym typeface="Calibri"/>
              </a:rPr>
              <a:t>Nine </a:t>
            </a:r>
            <a:r>
              <a:rPr lang="es-ES" sz="1800" b="1" i="0" u="none" strike="noStrike" cap="none">
                <a:solidFill>
                  <a:schemeClr val="dk1"/>
                </a:solidFill>
                <a:latin typeface="Calibri"/>
                <a:ea typeface="Calibri"/>
                <a:cs typeface="Calibri"/>
                <a:sym typeface="Calibri"/>
              </a:rPr>
              <a:t>R&amp;I common thematic among ORs</a:t>
            </a:r>
            <a:r>
              <a:rPr lang="es-ES" sz="1800" b="0" i="0" u="none" strike="noStrike" cap="none">
                <a:solidFill>
                  <a:schemeClr val="dk1"/>
                </a:solidFill>
                <a:latin typeface="Calibri"/>
                <a:ea typeface="Calibri"/>
                <a:cs typeface="Calibri"/>
                <a:sym typeface="Calibri"/>
              </a:rPr>
              <a:t> were detected from the diagnosis of ORs research and innovation ecosystems, based on:</a:t>
            </a:r>
            <a:endParaRPr sz="1800" b="1"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RIS3 domains (according to FORWARD proposal).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Ranking on total EU Contribution (including domains with only 1 OR involved)</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Ranking of the different fields of expertise (at least 2 ORS, FP + other EU funds)</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Potential fields of cooperation between the OR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Alignment with the </a:t>
            </a:r>
            <a:r>
              <a:rPr lang="es-ES" sz="1800" b="0" i="0" u="sng" strike="noStrike" cap="none">
                <a:solidFill>
                  <a:schemeClr val="dk1"/>
                </a:solidFill>
                <a:latin typeface="Calibri"/>
                <a:ea typeface="Calibri"/>
                <a:cs typeface="Calibri"/>
                <a:sym typeface="Calibri"/>
              </a:rPr>
              <a:t>Horizon Europe pillars</a:t>
            </a:r>
            <a:endParaRPr sz="18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aphicFrame>
        <p:nvGraphicFramePr>
          <p:cNvPr id="159" name="Google Shape;159;g87e2c6590d_5_100"/>
          <p:cNvGraphicFramePr/>
          <p:nvPr/>
        </p:nvGraphicFramePr>
        <p:xfrm>
          <a:off x="333375" y="259890"/>
          <a:ext cx="3000000" cy="3000000"/>
        </p:xfrm>
        <a:graphic>
          <a:graphicData uri="http://schemas.openxmlformats.org/drawingml/2006/table">
            <a:tbl>
              <a:tblPr firstCol="1" bandRow="1">
                <a:noFill/>
                <a:tableStyleId>{05E25C91-2E50-4444-A451-675D0FE4CED7}</a:tableStyleId>
              </a:tblPr>
              <a:tblGrid>
                <a:gridCol w="686700">
                  <a:extLst>
                    <a:ext uri="{9D8B030D-6E8A-4147-A177-3AD203B41FA5}">
                      <a16:colId xmlns:a16="http://schemas.microsoft.com/office/drawing/2014/main" val="20000"/>
                    </a:ext>
                  </a:extLst>
                </a:gridCol>
                <a:gridCol w="10949000">
                  <a:extLst>
                    <a:ext uri="{9D8B030D-6E8A-4147-A177-3AD203B41FA5}">
                      <a16:colId xmlns:a16="http://schemas.microsoft.com/office/drawing/2014/main" val="20001"/>
                    </a:ext>
                  </a:extLst>
                </a:gridCol>
              </a:tblGrid>
              <a:tr h="514800">
                <a:tc>
                  <a:txBody>
                    <a:bodyPr/>
                    <a:lstStyle/>
                    <a:p>
                      <a:pPr marL="0" marR="0" lvl="0" indent="0" algn="ctr" rtl="0">
                        <a:lnSpc>
                          <a:spcPct val="100000"/>
                        </a:lnSpc>
                        <a:spcBef>
                          <a:spcPts val="0"/>
                        </a:spcBef>
                        <a:spcAft>
                          <a:spcPts val="0"/>
                        </a:spcAft>
                        <a:buClr>
                          <a:srgbClr val="000000"/>
                        </a:buClr>
                        <a:buSzPts val="2000"/>
                        <a:buFont typeface="Arial"/>
                        <a:buNone/>
                      </a:pPr>
                      <a:r>
                        <a:rPr lang="es-ES" sz="1600" u="none" strike="noStrike" cap="none"/>
                        <a:t>TWG1</a:t>
                      </a:r>
                      <a:endParaRPr sz="1600" u="none" strike="noStrike" cap="none">
                        <a:solidFill>
                          <a:srgbClr val="000000"/>
                        </a:solidFill>
                        <a:latin typeface="Arial"/>
                        <a:ea typeface="Arial"/>
                        <a:cs typeface="Arial"/>
                        <a:sym typeface="Arial"/>
                      </a:endParaRPr>
                    </a:p>
                  </a:txBody>
                  <a:tcPr marL="44450" marR="44450" marT="0" marB="0" anchor="ctr"/>
                </a:tc>
                <a:tc>
                  <a:txBody>
                    <a:bodyPr/>
                    <a:lstStyle/>
                    <a:p>
                      <a:pPr marL="0" marR="0" lvl="0" indent="0" algn="l" rtl="0">
                        <a:lnSpc>
                          <a:spcPct val="100000"/>
                        </a:lnSpc>
                        <a:spcBef>
                          <a:spcPts val="0"/>
                        </a:spcBef>
                        <a:spcAft>
                          <a:spcPts val="0"/>
                        </a:spcAft>
                        <a:buClr>
                          <a:srgbClr val="000000"/>
                        </a:buClr>
                        <a:buSzPts val="2000"/>
                        <a:buFont typeface="Arial"/>
                        <a:buNone/>
                      </a:pPr>
                      <a:r>
                        <a:rPr lang="es-ES" sz="1800" b="1" i="0" u="none" strike="noStrike" cap="none">
                          <a:solidFill>
                            <a:schemeClr val="dk1"/>
                          </a:solidFill>
                          <a:latin typeface="Calibri"/>
                          <a:ea typeface="Calibri"/>
                          <a:cs typeface="Calibri"/>
                          <a:sym typeface="Calibri"/>
                        </a:rPr>
                        <a:t>Health, applied Medical Technologies, Diagnostics and Therapies </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s-ES" sz="1600" u="none" strike="noStrike" cap="none"/>
                        <a:t>Horizon Europe Pillar 1 , Pillar 2 (Cluster: civil security for society) and Pillar 3</a:t>
                      </a:r>
                      <a:endParaRPr sz="1600" b="0" u="none" strike="noStrike" cap="none">
                        <a:solidFill>
                          <a:srgbClr val="000000"/>
                        </a:solidFill>
                        <a:latin typeface="Arial"/>
                        <a:ea typeface="Arial"/>
                        <a:cs typeface="Arial"/>
                        <a:sym typeface="Arial"/>
                      </a:endParaRPr>
                    </a:p>
                  </a:txBody>
                  <a:tcPr marL="44450" marR="44450" marT="0" marB="0" anchor="b"/>
                </a:tc>
                <a:extLst>
                  <a:ext uri="{0D108BD9-81ED-4DB2-BD59-A6C34878D82A}">
                    <a16:rowId xmlns:a16="http://schemas.microsoft.com/office/drawing/2014/main" val="10000"/>
                  </a:ext>
                </a:extLst>
              </a:tr>
              <a:tr h="514800">
                <a:tc>
                  <a:txBody>
                    <a:bodyPr/>
                    <a:lstStyle/>
                    <a:p>
                      <a:pPr marL="0" marR="0" lvl="0" indent="0" algn="ctr" rtl="0">
                        <a:lnSpc>
                          <a:spcPct val="100000"/>
                        </a:lnSpc>
                        <a:spcBef>
                          <a:spcPts val="0"/>
                        </a:spcBef>
                        <a:spcAft>
                          <a:spcPts val="0"/>
                        </a:spcAft>
                        <a:buClr>
                          <a:srgbClr val="000000"/>
                        </a:buClr>
                        <a:buSzPts val="2000"/>
                        <a:buFont typeface="Arial"/>
                        <a:buNone/>
                      </a:pPr>
                      <a:r>
                        <a:rPr lang="es-ES" sz="1600" u="none" strike="noStrike" cap="none"/>
                        <a:t>TWG2</a:t>
                      </a:r>
                      <a:endParaRPr sz="1600" u="none" strike="noStrike" cap="none">
                        <a:solidFill>
                          <a:srgbClr val="000000"/>
                        </a:solidFill>
                        <a:latin typeface="Arial"/>
                        <a:ea typeface="Arial"/>
                        <a:cs typeface="Arial"/>
                        <a:sym typeface="Arial"/>
                      </a:endParaRPr>
                    </a:p>
                  </a:txBody>
                  <a:tcPr marL="44450" marR="44450" marT="0" marB="0" anchor="ctr"/>
                </a:tc>
                <a:tc>
                  <a:txBody>
                    <a:bodyPr/>
                    <a:lstStyle/>
                    <a:p>
                      <a:pPr marL="0" marR="0" lvl="0" indent="0" algn="l" rtl="0">
                        <a:lnSpc>
                          <a:spcPct val="100000"/>
                        </a:lnSpc>
                        <a:spcBef>
                          <a:spcPts val="0"/>
                        </a:spcBef>
                        <a:spcAft>
                          <a:spcPts val="0"/>
                        </a:spcAft>
                        <a:buClr>
                          <a:srgbClr val="000000"/>
                        </a:buClr>
                        <a:buSzPts val="2000"/>
                        <a:buFont typeface="Arial"/>
                        <a:buNone/>
                      </a:pPr>
                      <a:r>
                        <a:rPr lang="es-ES" sz="1800" b="1" i="0" u="none" strike="noStrike" cap="none"/>
                        <a:t>Social sciences and social innovation</a:t>
                      </a:r>
                      <a:r>
                        <a:rPr lang="es-ES" sz="1600" b="1" i="0" u="none" strike="noStrike" cap="none"/>
                        <a:t> </a:t>
                      </a:r>
                      <a:endParaRPr sz="1400" u="none" strike="noStrike" cap="none"/>
                    </a:p>
                    <a:p>
                      <a:pPr marL="0" marR="0" lvl="0" indent="0" algn="l" rtl="0">
                        <a:lnSpc>
                          <a:spcPct val="100000"/>
                        </a:lnSpc>
                        <a:spcBef>
                          <a:spcPts val="0"/>
                        </a:spcBef>
                        <a:spcAft>
                          <a:spcPts val="0"/>
                        </a:spcAft>
                        <a:buClr>
                          <a:srgbClr val="000000"/>
                        </a:buClr>
                        <a:buSzPts val="2000"/>
                        <a:buFont typeface="Arial"/>
                        <a:buNone/>
                      </a:pPr>
                      <a:r>
                        <a:rPr lang="es-ES" sz="1600" u="none" strike="noStrike" cap="none"/>
                        <a:t>Horizon Europe Pillar 1, Pillar 2 (Cluster: Culture, creativity and inclusive society) &amp; (Cluster: civil security for society) and Pillar 3</a:t>
                      </a:r>
                      <a:endParaRPr sz="1600" u="none" strike="noStrike" cap="none"/>
                    </a:p>
                  </a:txBody>
                  <a:tcPr marL="44450" marR="44450" marT="0" marB="0" anchor="b"/>
                </a:tc>
                <a:extLst>
                  <a:ext uri="{0D108BD9-81ED-4DB2-BD59-A6C34878D82A}">
                    <a16:rowId xmlns:a16="http://schemas.microsoft.com/office/drawing/2014/main" val="10001"/>
                  </a:ext>
                </a:extLst>
              </a:tr>
              <a:tr h="514800">
                <a:tc>
                  <a:txBody>
                    <a:bodyPr/>
                    <a:lstStyle/>
                    <a:p>
                      <a:pPr marL="0" marR="0" lvl="0" indent="0" algn="ctr" rtl="0">
                        <a:lnSpc>
                          <a:spcPct val="100000"/>
                        </a:lnSpc>
                        <a:spcBef>
                          <a:spcPts val="0"/>
                        </a:spcBef>
                        <a:spcAft>
                          <a:spcPts val="0"/>
                        </a:spcAft>
                        <a:buClr>
                          <a:srgbClr val="000000"/>
                        </a:buClr>
                        <a:buSzPts val="2000"/>
                        <a:buFont typeface="Arial"/>
                        <a:buNone/>
                      </a:pPr>
                      <a:r>
                        <a:rPr lang="es-ES" sz="1600" u="none" strike="noStrike" cap="none"/>
                        <a:t>TWG3</a:t>
                      </a:r>
                      <a:endParaRPr sz="1600" u="none" strike="noStrike" cap="none">
                        <a:solidFill>
                          <a:srgbClr val="000000"/>
                        </a:solidFill>
                        <a:latin typeface="Arial"/>
                        <a:ea typeface="Arial"/>
                        <a:cs typeface="Arial"/>
                        <a:sym typeface="Arial"/>
                      </a:endParaRPr>
                    </a:p>
                  </a:txBody>
                  <a:tcPr marL="44450" marR="44450" marT="0" marB="0" anchor="ctr"/>
                </a:tc>
                <a:tc>
                  <a:txBody>
                    <a:bodyPr/>
                    <a:lstStyle/>
                    <a:p>
                      <a:pPr marL="0" marR="0" lvl="0" indent="0" algn="l" rtl="0">
                        <a:lnSpc>
                          <a:spcPct val="100000"/>
                        </a:lnSpc>
                        <a:spcBef>
                          <a:spcPts val="0"/>
                        </a:spcBef>
                        <a:spcAft>
                          <a:spcPts val="0"/>
                        </a:spcAft>
                        <a:buClr>
                          <a:srgbClr val="000000"/>
                        </a:buClr>
                        <a:buSzPts val="2000"/>
                        <a:buFont typeface="Arial"/>
                        <a:buNone/>
                      </a:pPr>
                      <a:r>
                        <a:rPr lang="es-ES" sz="1800" b="1" i="0" u="none" strike="noStrike" cap="none">
                          <a:solidFill>
                            <a:schemeClr val="dk1"/>
                          </a:solidFill>
                          <a:latin typeface="Calibri"/>
                          <a:ea typeface="Calibri"/>
                          <a:cs typeface="Calibri"/>
                          <a:sym typeface="Calibri"/>
                        </a:rPr>
                        <a:t>Tourism, eco-tourism, nature tourism, cultural tourism </a:t>
                      </a:r>
                      <a:endParaRPr sz="1400" u="none" strike="noStrike" cap="none"/>
                    </a:p>
                    <a:p>
                      <a:pPr marL="0" marR="0" lvl="0" indent="0" algn="l" rtl="0">
                        <a:lnSpc>
                          <a:spcPct val="100000"/>
                        </a:lnSpc>
                        <a:spcBef>
                          <a:spcPts val="0"/>
                        </a:spcBef>
                        <a:spcAft>
                          <a:spcPts val="0"/>
                        </a:spcAft>
                        <a:buClr>
                          <a:srgbClr val="000000"/>
                        </a:buClr>
                        <a:buSzPts val="2000"/>
                        <a:buFont typeface="Arial"/>
                        <a:buNone/>
                      </a:pPr>
                      <a:r>
                        <a:rPr lang="es-ES" sz="1600" u="none" strike="noStrike" cap="none"/>
                        <a:t>Horizon Europe Pillar 1, Pillar 2 (Cluster: Culture, creativity and inclusive society) &amp; (Cluster: civil security for society) and Pillar 3</a:t>
                      </a:r>
                      <a:endParaRPr sz="1600" b="0" u="none" strike="noStrike" cap="none">
                        <a:solidFill>
                          <a:srgbClr val="000000"/>
                        </a:solidFill>
                        <a:latin typeface="Arial"/>
                        <a:ea typeface="Arial"/>
                        <a:cs typeface="Arial"/>
                        <a:sym typeface="Arial"/>
                      </a:endParaRPr>
                    </a:p>
                  </a:txBody>
                  <a:tcPr marL="44450" marR="44450" marT="0" marB="0" anchor="b"/>
                </a:tc>
                <a:extLst>
                  <a:ext uri="{0D108BD9-81ED-4DB2-BD59-A6C34878D82A}">
                    <a16:rowId xmlns:a16="http://schemas.microsoft.com/office/drawing/2014/main" val="10002"/>
                  </a:ext>
                </a:extLst>
              </a:tr>
              <a:tr h="514800">
                <a:tc>
                  <a:txBody>
                    <a:bodyPr/>
                    <a:lstStyle/>
                    <a:p>
                      <a:pPr marL="0" marR="0" lvl="0" indent="0" algn="ctr" rtl="0">
                        <a:lnSpc>
                          <a:spcPct val="100000"/>
                        </a:lnSpc>
                        <a:spcBef>
                          <a:spcPts val="0"/>
                        </a:spcBef>
                        <a:spcAft>
                          <a:spcPts val="0"/>
                        </a:spcAft>
                        <a:buClr>
                          <a:srgbClr val="000000"/>
                        </a:buClr>
                        <a:buSzPts val="2000"/>
                        <a:buFont typeface="Arial"/>
                        <a:buNone/>
                      </a:pPr>
                      <a:r>
                        <a:rPr lang="es-ES" sz="1600" u="none" strike="noStrike" cap="none"/>
                        <a:t>TWG4</a:t>
                      </a:r>
                      <a:endParaRPr sz="1600" u="none" strike="noStrike" cap="none">
                        <a:solidFill>
                          <a:srgbClr val="000000"/>
                        </a:solidFill>
                        <a:latin typeface="Arial"/>
                        <a:ea typeface="Arial"/>
                        <a:cs typeface="Arial"/>
                        <a:sym typeface="Arial"/>
                      </a:endParaRPr>
                    </a:p>
                  </a:txBody>
                  <a:tcPr marL="44450" marR="44450" marT="0" marB="0" anchor="ctr"/>
                </a:tc>
                <a:tc>
                  <a:txBody>
                    <a:bodyPr/>
                    <a:lstStyle/>
                    <a:p>
                      <a:pPr marL="0" marR="0" lvl="0" indent="0" algn="l" rtl="0">
                        <a:lnSpc>
                          <a:spcPct val="100000"/>
                        </a:lnSpc>
                        <a:spcBef>
                          <a:spcPts val="0"/>
                        </a:spcBef>
                        <a:spcAft>
                          <a:spcPts val="0"/>
                        </a:spcAft>
                        <a:buClr>
                          <a:srgbClr val="000000"/>
                        </a:buClr>
                        <a:buSzPts val="2000"/>
                        <a:buFont typeface="Arial"/>
                        <a:buNone/>
                      </a:pPr>
                      <a:r>
                        <a:rPr lang="es-ES" sz="1800" b="1" i="0" u="none" strike="noStrike" cap="none">
                          <a:solidFill>
                            <a:schemeClr val="dk1"/>
                          </a:solidFill>
                          <a:latin typeface="Calibri"/>
                          <a:ea typeface="Calibri"/>
                          <a:cs typeface="Calibri"/>
                          <a:sym typeface="Calibri"/>
                        </a:rPr>
                        <a:t>Earth</a:t>
                      </a:r>
                      <a:r>
                        <a:rPr lang="es-ES" sz="1800" b="1" u="none" strike="noStrike" cap="none"/>
                        <a:t>,</a:t>
                      </a:r>
                      <a:r>
                        <a:rPr lang="es-ES" sz="1800" b="1" i="0" u="none" strike="noStrike" cap="none">
                          <a:solidFill>
                            <a:schemeClr val="dk1"/>
                          </a:solidFill>
                          <a:latin typeface="Calibri"/>
                          <a:ea typeface="Calibri"/>
                          <a:cs typeface="Calibri"/>
                          <a:sym typeface="Calibri"/>
                        </a:rPr>
                        <a:t> space &amp; universe sciences</a:t>
                      </a:r>
                      <a:endParaRPr sz="1400" u="none" strike="noStrike" cap="none"/>
                    </a:p>
                    <a:p>
                      <a:pPr marL="0" marR="0" lvl="0" indent="0" algn="l" rtl="0">
                        <a:lnSpc>
                          <a:spcPct val="100000"/>
                        </a:lnSpc>
                        <a:spcBef>
                          <a:spcPts val="0"/>
                        </a:spcBef>
                        <a:spcAft>
                          <a:spcPts val="0"/>
                        </a:spcAft>
                        <a:buClr>
                          <a:srgbClr val="000000"/>
                        </a:buClr>
                        <a:buSzPts val="2000"/>
                        <a:buFont typeface="Arial"/>
                        <a:buNone/>
                      </a:pPr>
                      <a:r>
                        <a:rPr lang="es-ES" sz="1600" u="none" strike="noStrike" cap="none"/>
                        <a:t>Horizon Europe Pillar 1, Pillar 2 (Cluster: Industry, digital and </a:t>
                      </a:r>
                      <a:r>
                        <a:rPr lang="es-ES" sz="1600" u="sng" strike="noStrike" cap="none"/>
                        <a:t>space)</a:t>
                      </a:r>
                      <a:r>
                        <a:rPr lang="es-ES" sz="1600" u="none" strike="noStrike" cap="none"/>
                        <a:t> &amp;  (Cluster: civil security for society)</a:t>
                      </a:r>
                      <a:endParaRPr sz="1600" u="none" strike="noStrike" cap="none">
                        <a:solidFill>
                          <a:srgbClr val="000000"/>
                        </a:solidFill>
                        <a:latin typeface="Arial"/>
                        <a:ea typeface="Arial"/>
                        <a:cs typeface="Arial"/>
                        <a:sym typeface="Arial"/>
                      </a:endParaRPr>
                    </a:p>
                  </a:txBody>
                  <a:tcPr marL="44450" marR="44450" marT="0" marB="0" anchor="b"/>
                </a:tc>
                <a:extLst>
                  <a:ext uri="{0D108BD9-81ED-4DB2-BD59-A6C34878D82A}">
                    <a16:rowId xmlns:a16="http://schemas.microsoft.com/office/drawing/2014/main" val="10003"/>
                  </a:ext>
                </a:extLst>
              </a:tr>
              <a:tr h="514800">
                <a:tc>
                  <a:txBody>
                    <a:bodyPr/>
                    <a:lstStyle/>
                    <a:p>
                      <a:pPr marL="0" marR="0" lvl="0" indent="0" algn="ctr" rtl="0">
                        <a:lnSpc>
                          <a:spcPct val="100000"/>
                        </a:lnSpc>
                        <a:spcBef>
                          <a:spcPts val="0"/>
                        </a:spcBef>
                        <a:spcAft>
                          <a:spcPts val="0"/>
                        </a:spcAft>
                        <a:buClr>
                          <a:srgbClr val="000000"/>
                        </a:buClr>
                        <a:buSzPts val="2000"/>
                        <a:buFont typeface="Arial"/>
                        <a:buNone/>
                      </a:pPr>
                      <a:r>
                        <a:rPr lang="es-ES" sz="1600" u="none" strike="noStrike" cap="none"/>
                        <a:t>TWG5</a:t>
                      </a:r>
                      <a:endParaRPr sz="1600" u="none" strike="noStrike" cap="none">
                        <a:solidFill>
                          <a:srgbClr val="000000"/>
                        </a:solidFill>
                        <a:latin typeface="Arial"/>
                        <a:ea typeface="Arial"/>
                        <a:cs typeface="Arial"/>
                        <a:sym typeface="Arial"/>
                      </a:endParaRPr>
                    </a:p>
                  </a:txBody>
                  <a:tcPr marL="44450" marR="44450" marT="0" marB="0" anchor="ctr"/>
                </a:tc>
                <a:tc>
                  <a:txBody>
                    <a:bodyPr/>
                    <a:lstStyle/>
                    <a:p>
                      <a:pPr marL="0" marR="0" lvl="0" indent="0" algn="l" rtl="0">
                        <a:lnSpc>
                          <a:spcPct val="100000"/>
                        </a:lnSpc>
                        <a:spcBef>
                          <a:spcPts val="0"/>
                        </a:spcBef>
                        <a:spcAft>
                          <a:spcPts val="0"/>
                        </a:spcAft>
                        <a:buClr>
                          <a:srgbClr val="000000"/>
                        </a:buClr>
                        <a:buSzPts val="2000"/>
                        <a:buFont typeface="Arial"/>
                        <a:buNone/>
                      </a:pPr>
                      <a:r>
                        <a:rPr lang="es-ES" sz="1800" b="1" i="0" u="none" strike="noStrike" cap="none">
                          <a:solidFill>
                            <a:schemeClr val="dk1"/>
                          </a:solidFill>
                          <a:latin typeface="Calibri"/>
                          <a:ea typeface="Calibri"/>
                          <a:cs typeface="Calibri"/>
                          <a:sym typeface="Calibri"/>
                        </a:rPr>
                        <a:t>Information and Communications Technology </a:t>
                      </a:r>
                      <a:endParaRPr sz="1400" u="none" strike="noStrike" cap="none"/>
                    </a:p>
                    <a:p>
                      <a:pPr marL="0" marR="0" lvl="0" indent="0" algn="l" rtl="0">
                        <a:lnSpc>
                          <a:spcPct val="100000"/>
                        </a:lnSpc>
                        <a:spcBef>
                          <a:spcPts val="0"/>
                        </a:spcBef>
                        <a:spcAft>
                          <a:spcPts val="0"/>
                        </a:spcAft>
                        <a:buClr>
                          <a:srgbClr val="000000"/>
                        </a:buClr>
                        <a:buSzPts val="2000"/>
                        <a:buFont typeface="Arial"/>
                        <a:buNone/>
                      </a:pPr>
                      <a:r>
                        <a:rPr lang="es-ES" sz="1600" u="none" strike="noStrike" cap="none"/>
                        <a:t>Horizon Europe Pillar 1, Pillar 2 (Cluster: Industry, </a:t>
                      </a:r>
                      <a:r>
                        <a:rPr lang="es-ES" sz="1600" u="sng" strike="noStrike" cap="none"/>
                        <a:t>digital</a:t>
                      </a:r>
                      <a:r>
                        <a:rPr lang="es-ES" sz="1600" u="none" strike="noStrike" cap="none"/>
                        <a:t> and space) &amp;  (Cluster: civil security for society) and Pillar 3</a:t>
                      </a:r>
                      <a:endParaRPr sz="1600" u="none" strike="noStrike" cap="none">
                        <a:solidFill>
                          <a:srgbClr val="000000"/>
                        </a:solidFill>
                        <a:latin typeface="Arial"/>
                        <a:ea typeface="Arial"/>
                        <a:cs typeface="Arial"/>
                        <a:sym typeface="Arial"/>
                      </a:endParaRPr>
                    </a:p>
                  </a:txBody>
                  <a:tcPr marL="44450" marR="44450" marT="0" marB="0" anchor="b"/>
                </a:tc>
                <a:extLst>
                  <a:ext uri="{0D108BD9-81ED-4DB2-BD59-A6C34878D82A}">
                    <a16:rowId xmlns:a16="http://schemas.microsoft.com/office/drawing/2014/main" val="10004"/>
                  </a:ext>
                </a:extLst>
              </a:tr>
              <a:tr h="514800">
                <a:tc>
                  <a:txBody>
                    <a:bodyPr/>
                    <a:lstStyle/>
                    <a:p>
                      <a:pPr marL="0" marR="0" lvl="0" indent="0" algn="ctr" rtl="0">
                        <a:lnSpc>
                          <a:spcPct val="100000"/>
                        </a:lnSpc>
                        <a:spcBef>
                          <a:spcPts val="0"/>
                        </a:spcBef>
                        <a:spcAft>
                          <a:spcPts val="0"/>
                        </a:spcAft>
                        <a:buClr>
                          <a:srgbClr val="000000"/>
                        </a:buClr>
                        <a:buSzPts val="2000"/>
                        <a:buFont typeface="Arial"/>
                        <a:buNone/>
                      </a:pPr>
                      <a:r>
                        <a:rPr lang="es-ES" sz="1600" u="none" strike="noStrike" cap="none"/>
                        <a:t>TWG6</a:t>
                      </a:r>
                      <a:endParaRPr sz="1600" u="none" strike="noStrike" cap="none">
                        <a:solidFill>
                          <a:srgbClr val="000000"/>
                        </a:solidFill>
                        <a:latin typeface="Arial"/>
                        <a:ea typeface="Arial"/>
                        <a:cs typeface="Arial"/>
                        <a:sym typeface="Arial"/>
                      </a:endParaRPr>
                    </a:p>
                  </a:txBody>
                  <a:tcPr marL="44450" marR="44450" marT="0" marB="0" anchor="ctr"/>
                </a:tc>
                <a:tc>
                  <a:txBody>
                    <a:bodyPr/>
                    <a:lstStyle/>
                    <a:p>
                      <a:pPr marL="0" marR="0" lvl="0" indent="0" algn="l" rtl="0">
                        <a:lnSpc>
                          <a:spcPct val="100000"/>
                        </a:lnSpc>
                        <a:spcBef>
                          <a:spcPts val="0"/>
                        </a:spcBef>
                        <a:spcAft>
                          <a:spcPts val="0"/>
                        </a:spcAft>
                        <a:buClr>
                          <a:srgbClr val="000000"/>
                        </a:buClr>
                        <a:buSzPts val="2000"/>
                        <a:buFont typeface="Arial"/>
                        <a:buNone/>
                      </a:pPr>
                      <a:r>
                        <a:rPr lang="es-ES" sz="1800" b="1" i="0" u="none" strike="noStrike" cap="none">
                          <a:solidFill>
                            <a:schemeClr val="dk1"/>
                          </a:solidFill>
                          <a:latin typeface="Calibri"/>
                          <a:ea typeface="Calibri"/>
                          <a:cs typeface="Calibri"/>
                          <a:sym typeface="Calibri"/>
                        </a:rPr>
                        <a:t>Climate change and Energy transition </a:t>
                      </a:r>
                      <a:endParaRPr sz="1400" u="none" strike="noStrike" cap="none"/>
                    </a:p>
                    <a:p>
                      <a:pPr marL="0" marR="0" lvl="0" indent="0" algn="l" rtl="0">
                        <a:lnSpc>
                          <a:spcPct val="100000"/>
                        </a:lnSpc>
                        <a:spcBef>
                          <a:spcPts val="0"/>
                        </a:spcBef>
                        <a:spcAft>
                          <a:spcPts val="0"/>
                        </a:spcAft>
                        <a:buClr>
                          <a:srgbClr val="000000"/>
                        </a:buClr>
                        <a:buSzPts val="2000"/>
                        <a:buFont typeface="Arial"/>
                        <a:buNone/>
                      </a:pPr>
                      <a:r>
                        <a:rPr lang="es-ES" sz="1600" u="none" strike="noStrike" cap="none"/>
                        <a:t>Horizon Europe Pillar 1, Pillar 2 (Cluster: Climate, energy and mobility) &amp; (Cluster: civil security for society) and Pillar 3</a:t>
                      </a:r>
                      <a:endParaRPr sz="1600" b="0" i="0" u="none" strike="noStrike" cap="none">
                        <a:solidFill>
                          <a:schemeClr val="dk1"/>
                        </a:solidFill>
                        <a:latin typeface="Calibri"/>
                        <a:ea typeface="Calibri"/>
                        <a:cs typeface="Calibri"/>
                        <a:sym typeface="Calibri"/>
                      </a:endParaRPr>
                    </a:p>
                  </a:txBody>
                  <a:tcPr marL="44450" marR="44450" marT="0" marB="0" anchor="b"/>
                </a:tc>
                <a:extLst>
                  <a:ext uri="{0D108BD9-81ED-4DB2-BD59-A6C34878D82A}">
                    <a16:rowId xmlns:a16="http://schemas.microsoft.com/office/drawing/2014/main" val="10005"/>
                  </a:ext>
                </a:extLst>
              </a:tr>
              <a:tr h="757050">
                <a:tc>
                  <a:txBody>
                    <a:bodyPr/>
                    <a:lstStyle/>
                    <a:p>
                      <a:pPr marL="0" marR="0" lvl="0" indent="0" algn="ctr" rtl="0">
                        <a:lnSpc>
                          <a:spcPct val="100000"/>
                        </a:lnSpc>
                        <a:spcBef>
                          <a:spcPts val="0"/>
                        </a:spcBef>
                        <a:spcAft>
                          <a:spcPts val="0"/>
                        </a:spcAft>
                        <a:buClr>
                          <a:srgbClr val="000000"/>
                        </a:buClr>
                        <a:buSzPts val="2000"/>
                        <a:buFont typeface="Arial"/>
                        <a:buNone/>
                      </a:pPr>
                      <a:r>
                        <a:rPr lang="es-ES" sz="1600" u="none" strike="noStrike" cap="none"/>
                        <a:t>TWG7</a:t>
                      </a:r>
                      <a:endParaRPr sz="1600" u="none" strike="noStrike" cap="none">
                        <a:solidFill>
                          <a:srgbClr val="000000"/>
                        </a:solidFill>
                        <a:latin typeface="Arial"/>
                        <a:ea typeface="Arial"/>
                        <a:cs typeface="Arial"/>
                        <a:sym typeface="Arial"/>
                      </a:endParaRPr>
                    </a:p>
                  </a:txBody>
                  <a:tcPr marL="44450" marR="44450" marT="0" marB="0" anchor="ctr"/>
                </a:tc>
                <a:tc>
                  <a:txBody>
                    <a:bodyPr/>
                    <a:lstStyle/>
                    <a:p>
                      <a:pPr marL="0" marR="0" lvl="0" indent="0" algn="l" rtl="0">
                        <a:lnSpc>
                          <a:spcPct val="100000"/>
                        </a:lnSpc>
                        <a:spcBef>
                          <a:spcPts val="0"/>
                        </a:spcBef>
                        <a:spcAft>
                          <a:spcPts val="0"/>
                        </a:spcAft>
                        <a:buClr>
                          <a:srgbClr val="000000"/>
                        </a:buClr>
                        <a:buSzPts val="2000"/>
                        <a:buFont typeface="Arial"/>
                        <a:buNone/>
                      </a:pPr>
                      <a:r>
                        <a:rPr lang="es-ES" sz="1800" b="1" i="0" u="none" strike="noStrike" cap="none">
                          <a:solidFill>
                            <a:schemeClr val="dk1"/>
                          </a:solidFill>
                          <a:latin typeface="Calibri"/>
                          <a:ea typeface="Calibri"/>
                          <a:cs typeface="Calibri"/>
                          <a:sym typeface="Calibri"/>
                        </a:rPr>
                        <a:t>Agriculture, applied life sciences, biotechnology, and bio-systems engineering </a:t>
                      </a:r>
                      <a:endParaRPr sz="1400" u="none" strike="noStrike" cap="none"/>
                    </a:p>
                    <a:p>
                      <a:pPr marL="0" marR="0" lvl="0" indent="0" algn="l" rtl="0">
                        <a:lnSpc>
                          <a:spcPct val="100000"/>
                        </a:lnSpc>
                        <a:spcBef>
                          <a:spcPts val="0"/>
                        </a:spcBef>
                        <a:spcAft>
                          <a:spcPts val="0"/>
                        </a:spcAft>
                        <a:buClr>
                          <a:srgbClr val="000000"/>
                        </a:buClr>
                        <a:buSzPts val="2000"/>
                        <a:buFont typeface="Arial"/>
                        <a:buNone/>
                      </a:pPr>
                      <a:r>
                        <a:rPr lang="es-ES" sz="1600" u="none" strike="noStrike" cap="none"/>
                        <a:t>Horizon Europe Pillar 1, Pillar 2 (Cluster: Food, bioeconomy, natural resources, agriculture and environment) &amp;  (Cluster: civil security for society) and Pillar 3</a:t>
                      </a:r>
                      <a:endParaRPr sz="1600" u="none" strike="noStrike" cap="none"/>
                    </a:p>
                  </a:txBody>
                  <a:tcPr marL="44450" marR="44450" marT="0" marB="0" anchor="b"/>
                </a:tc>
                <a:extLst>
                  <a:ext uri="{0D108BD9-81ED-4DB2-BD59-A6C34878D82A}">
                    <a16:rowId xmlns:a16="http://schemas.microsoft.com/office/drawing/2014/main" val="10006"/>
                  </a:ext>
                </a:extLst>
              </a:tr>
              <a:tr h="757050">
                <a:tc>
                  <a:txBody>
                    <a:bodyPr/>
                    <a:lstStyle/>
                    <a:p>
                      <a:pPr marL="0" marR="0" lvl="0" indent="0" algn="ctr" rtl="0">
                        <a:lnSpc>
                          <a:spcPct val="100000"/>
                        </a:lnSpc>
                        <a:spcBef>
                          <a:spcPts val="0"/>
                        </a:spcBef>
                        <a:spcAft>
                          <a:spcPts val="0"/>
                        </a:spcAft>
                        <a:buClr>
                          <a:srgbClr val="000000"/>
                        </a:buClr>
                        <a:buSzPts val="2000"/>
                        <a:buFont typeface="Arial"/>
                        <a:buNone/>
                      </a:pPr>
                      <a:r>
                        <a:rPr lang="es-ES" sz="1600" u="none" strike="noStrike" cap="none"/>
                        <a:t>TWG8</a:t>
                      </a:r>
                      <a:endParaRPr sz="1600" u="none" strike="noStrike" cap="none">
                        <a:solidFill>
                          <a:srgbClr val="000000"/>
                        </a:solidFill>
                        <a:latin typeface="Arial"/>
                        <a:ea typeface="Arial"/>
                        <a:cs typeface="Arial"/>
                        <a:sym typeface="Arial"/>
                      </a:endParaRPr>
                    </a:p>
                  </a:txBody>
                  <a:tcPr marL="44450" marR="44450" marT="0" marB="0" anchor="ctr"/>
                </a:tc>
                <a:tc>
                  <a:txBody>
                    <a:bodyPr/>
                    <a:lstStyle/>
                    <a:p>
                      <a:pPr marL="0" marR="0" lvl="0" indent="0" algn="l" rtl="0">
                        <a:lnSpc>
                          <a:spcPct val="100000"/>
                        </a:lnSpc>
                        <a:spcBef>
                          <a:spcPts val="0"/>
                        </a:spcBef>
                        <a:spcAft>
                          <a:spcPts val="0"/>
                        </a:spcAft>
                        <a:buClr>
                          <a:srgbClr val="000000"/>
                        </a:buClr>
                        <a:buSzPts val="2000"/>
                        <a:buFont typeface="Arial"/>
                        <a:buNone/>
                      </a:pPr>
                      <a:r>
                        <a:rPr lang="es-ES" sz="1800" b="1" i="0" u="none" strike="noStrike" cap="none">
                          <a:solidFill>
                            <a:schemeClr val="dk1"/>
                          </a:solidFill>
                          <a:latin typeface="Calibri"/>
                          <a:ea typeface="Calibri"/>
                          <a:cs typeface="Calibri"/>
                          <a:sym typeface="Calibri"/>
                        </a:rPr>
                        <a:t>Biodiversity conservation and restoration </a:t>
                      </a:r>
                      <a:endParaRPr sz="1400" u="none" strike="noStrike" cap="none"/>
                    </a:p>
                    <a:p>
                      <a:pPr marL="0" marR="0" lvl="0" indent="0" algn="l" rtl="0">
                        <a:lnSpc>
                          <a:spcPct val="100000"/>
                        </a:lnSpc>
                        <a:spcBef>
                          <a:spcPts val="0"/>
                        </a:spcBef>
                        <a:spcAft>
                          <a:spcPts val="0"/>
                        </a:spcAft>
                        <a:buClr>
                          <a:srgbClr val="000000"/>
                        </a:buClr>
                        <a:buSzPts val="2000"/>
                        <a:buFont typeface="Arial"/>
                        <a:buNone/>
                      </a:pPr>
                      <a:r>
                        <a:rPr lang="es-ES" sz="1600" u="none" strike="noStrike" cap="none"/>
                        <a:t>Horizon Europe Pillar 1, Pillar 2 (Cluster: Food, bioeconomy, natural resources, agriculture and environment) &amp; (Cluster: civil security for society) and Pillar 3</a:t>
                      </a:r>
                      <a:endParaRPr sz="1600" u="none" strike="noStrike" cap="none"/>
                    </a:p>
                  </a:txBody>
                  <a:tcPr marL="44450" marR="44450" marT="0" marB="0" anchor="b"/>
                </a:tc>
                <a:extLst>
                  <a:ext uri="{0D108BD9-81ED-4DB2-BD59-A6C34878D82A}">
                    <a16:rowId xmlns:a16="http://schemas.microsoft.com/office/drawing/2014/main" val="10007"/>
                  </a:ext>
                </a:extLst>
              </a:tr>
              <a:tr h="757050">
                <a:tc>
                  <a:txBody>
                    <a:bodyPr/>
                    <a:lstStyle/>
                    <a:p>
                      <a:pPr marL="0" marR="0" lvl="0" indent="0" algn="ctr" rtl="0">
                        <a:lnSpc>
                          <a:spcPct val="100000"/>
                        </a:lnSpc>
                        <a:spcBef>
                          <a:spcPts val="0"/>
                        </a:spcBef>
                        <a:spcAft>
                          <a:spcPts val="0"/>
                        </a:spcAft>
                        <a:buClr>
                          <a:srgbClr val="000000"/>
                        </a:buClr>
                        <a:buSzPts val="2000"/>
                        <a:buFont typeface="Arial"/>
                        <a:buNone/>
                      </a:pPr>
                      <a:r>
                        <a:rPr lang="es-ES" sz="1600" u="none" strike="noStrike" cap="none"/>
                        <a:t>TWG9</a:t>
                      </a:r>
                      <a:endParaRPr sz="1600" u="none" strike="noStrike" cap="none">
                        <a:solidFill>
                          <a:srgbClr val="000000"/>
                        </a:solidFill>
                        <a:latin typeface="Arial"/>
                        <a:ea typeface="Arial"/>
                        <a:cs typeface="Arial"/>
                        <a:sym typeface="Arial"/>
                      </a:endParaRPr>
                    </a:p>
                  </a:txBody>
                  <a:tcPr marL="44450" marR="44450" marT="0" marB="0" anchor="ctr"/>
                </a:tc>
                <a:tc>
                  <a:txBody>
                    <a:bodyPr/>
                    <a:lstStyle/>
                    <a:p>
                      <a:pPr marL="0" marR="0" lvl="0" indent="0" algn="l" rtl="0">
                        <a:lnSpc>
                          <a:spcPct val="100000"/>
                        </a:lnSpc>
                        <a:spcBef>
                          <a:spcPts val="0"/>
                        </a:spcBef>
                        <a:spcAft>
                          <a:spcPts val="0"/>
                        </a:spcAft>
                        <a:buClr>
                          <a:srgbClr val="000000"/>
                        </a:buClr>
                        <a:buSzPts val="2000"/>
                        <a:buFont typeface="Arial"/>
                        <a:buNone/>
                      </a:pPr>
                      <a:r>
                        <a:rPr lang="es-ES" sz="1800" b="1" i="0" u="none" strike="noStrike" cap="none">
                          <a:solidFill>
                            <a:schemeClr val="dk1"/>
                          </a:solidFill>
                          <a:latin typeface="Calibri"/>
                          <a:ea typeface="Calibri"/>
                          <a:cs typeface="Calibri"/>
                          <a:sym typeface="Calibri"/>
                        </a:rPr>
                        <a:t>Marine sciences &amp; technologies   </a:t>
                      </a:r>
                      <a:endParaRPr sz="1400" u="none" strike="noStrike" cap="none"/>
                    </a:p>
                    <a:p>
                      <a:pPr marL="0" marR="0" lvl="0" indent="0" algn="l" rtl="0">
                        <a:lnSpc>
                          <a:spcPct val="100000"/>
                        </a:lnSpc>
                        <a:spcBef>
                          <a:spcPts val="0"/>
                        </a:spcBef>
                        <a:spcAft>
                          <a:spcPts val="0"/>
                        </a:spcAft>
                        <a:buClr>
                          <a:srgbClr val="000000"/>
                        </a:buClr>
                        <a:buSzPts val="2000"/>
                        <a:buFont typeface="Arial"/>
                        <a:buNone/>
                      </a:pPr>
                      <a:r>
                        <a:rPr lang="es-ES" sz="1600" u="none" strike="noStrike" cap="none"/>
                        <a:t>Horizon Europe Pillar 1, Pillar 2 (Cluster: Food, bioeconomy, natural resources, agriculture and environment) &amp; (Cluster: civil security for society) and Pillar 3</a:t>
                      </a:r>
                      <a:endParaRPr sz="1600" u="none" strike="noStrike" cap="none"/>
                    </a:p>
                  </a:txBody>
                  <a:tcPr marL="44450" marR="44450" marT="0" marB="0" anchor="b"/>
                </a:tc>
                <a:extLst>
                  <a:ext uri="{0D108BD9-81ED-4DB2-BD59-A6C34878D82A}">
                    <a16:rowId xmlns:a16="http://schemas.microsoft.com/office/drawing/2014/main" val="1000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87e2c6590d_5_104"/>
          <p:cNvSpPr txBox="1">
            <a:spLocks noGrp="1"/>
          </p:cNvSpPr>
          <p:nvPr>
            <p:ph type="title"/>
          </p:nvPr>
        </p:nvSpPr>
        <p:spPr>
          <a:xfrm>
            <a:off x="581025" y="542751"/>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200"/>
              <a:buFont typeface="Calibri"/>
              <a:buNone/>
            </a:pPr>
            <a:r>
              <a:rPr lang="es-ES" sz="3200" b="1">
                <a:solidFill>
                  <a:srgbClr val="FF0000"/>
                </a:solidFill>
              </a:rPr>
              <a:t>1) Health and applied medical technologies, diagnostics and therapies</a:t>
            </a:r>
            <a:endParaRPr sz="1200">
              <a:solidFill>
                <a:srgbClr val="FF0000"/>
              </a:solidFill>
            </a:endParaRPr>
          </a:p>
        </p:txBody>
      </p:sp>
      <p:sp>
        <p:nvSpPr>
          <p:cNvPr id="165" name="Google Shape;165;g87e2c6590d_5_104"/>
          <p:cNvSpPr txBox="1">
            <a:spLocks noGrp="1"/>
          </p:cNvSpPr>
          <p:nvPr>
            <p:ph type="body" idx="1"/>
          </p:nvPr>
        </p:nvSpPr>
        <p:spPr>
          <a:xfrm>
            <a:off x="561975" y="1934989"/>
            <a:ext cx="10972800" cy="3661800"/>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1530"/>
              <a:buNone/>
            </a:pPr>
            <a:r>
              <a:rPr lang="es-ES" sz="1600"/>
              <a:t>The development and fostering of an stronger health system is important for ORs regions due to their distance from Continental Europe and isolation. Likewise, ORs can contribute to the development of R&amp;I related with tropical disease and so on, and being an strategic referent for Third Countries neighbors  because of their geographic location and their geostrategic positioning.</a:t>
            </a:r>
            <a:endParaRPr sz="1600"/>
          </a:p>
          <a:p>
            <a:pPr marL="0" lvl="0" indent="0" algn="just" rtl="0">
              <a:lnSpc>
                <a:spcPct val="80000"/>
              </a:lnSpc>
              <a:spcBef>
                <a:spcPts val="306"/>
              </a:spcBef>
              <a:spcAft>
                <a:spcPts val="0"/>
              </a:spcAft>
              <a:buClr>
                <a:schemeClr val="dk1"/>
              </a:buClr>
              <a:buSzPts val="1530"/>
              <a:buNone/>
            </a:pPr>
            <a:endParaRPr sz="1600"/>
          </a:p>
          <a:p>
            <a:pPr marL="0" lvl="0" indent="0" algn="just" rtl="0">
              <a:lnSpc>
                <a:spcPct val="80000"/>
              </a:lnSpc>
              <a:spcBef>
                <a:spcPts val="306"/>
              </a:spcBef>
              <a:spcAft>
                <a:spcPts val="0"/>
              </a:spcAft>
              <a:buClr>
                <a:schemeClr val="dk1"/>
              </a:buClr>
              <a:buSzPts val="1530"/>
              <a:buNone/>
            </a:pPr>
            <a:r>
              <a:rPr lang="es-ES" sz="1600" u="sng"/>
              <a:t>Some scientific domains of expertise and policy objectives are:</a:t>
            </a:r>
            <a:r>
              <a:rPr lang="es-ES" sz="1600"/>
              <a:t> </a:t>
            </a:r>
            <a:endParaRPr sz="1600"/>
          </a:p>
          <a:p>
            <a:pPr marL="0" lvl="0" indent="0" algn="just" rtl="0">
              <a:lnSpc>
                <a:spcPct val="80000"/>
              </a:lnSpc>
              <a:spcBef>
                <a:spcPts val="306"/>
              </a:spcBef>
              <a:spcAft>
                <a:spcPts val="0"/>
              </a:spcAft>
              <a:buClr>
                <a:schemeClr val="dk1"/>
              </a:buClr>
              <a:buSzPts val="1530"/>
              <a:buNone/>
            </a:pPr>
            <a:endParaRPr sz="1530"/>
          </a:p>
          <a:p>
            <a:pPr marL="342900" lvl="0" indent="-261936" algn="l" rtl="0">
              <a:lnSpc>
                <a:spcPct val="80000"/>
              </a:lnSpc>
              <a:spcBef>
                <a:spcPts val="255"/>
              </a:spcBef>
              <a:spcAft>
                <a:spcPts val="0"/>
              </a:spcAft>
              <a:buClr>
                <a:schemeClr val="dk1"/>
              </a:buClr>
              <a:buSzPts val="1275"/>
              <a:buNone/>
            </a:pPr>
            <a:endParaRPr sz="1275"/>
          </a:p>
        </p:txBody>
      </p:sp>
      <p:graphicFrame>
        <p:nvGraphicFramePr>
          <p:cNvPr id="166" name="Google Shape;166;g87e2c6590d_5_104"/>
          <p:cNvGraphicFramePr/>
          <p:nvPr/>
        </p:nvGraphicFramePr>
        <p:xfrm>
          <a:off x="666335" y="3225360"/>
          <a:ext cx="3000000" cy="3000000"/>
        </p:xfrm>
        <a:graphic>
          <a:graphicData uri="http://schemas.openxmlformats.org/drawingml/2006/table">
            <a:tbl>
              <a:tblPr firstRow="1" bandRow="1">
                <a:noFill/>
                <a:tableStyleId>{84590574-FFF5-486C-BA79-BDF04142C7F9}</a:tableStyleId>
              </a:tblPr>
              <a:tblGrid>
                <a:gridCol w="5378875">
                  <a:extLst>
                    <a:ext uri="{9D8B030D-6E8A-4147-A177-3AD203B41FA5}">
                      <a16:colId xmlns:a16="http://schemas.microsoft.com/office/drawing/2014/main" val="20000"/>
                    </a:ext>
                  </a:extLst>
                </a:gridCol>
                <a:gridCol w="5378875">
                  <a:extLst>
                    <a:ext uri="{9D8B030D-6E8A-4147-A177-3AD203B41FA5}">
                      <a16:colId xmlns:a16="http://schemas.microsoft.com/office/drawing/2014/main" val="20001"/>
                    </a:ext>
                  </a:extLst>
                </a:gridCol>
              </a:tblGrid>
              <a:tr h="370850">
                <a:tc>
                  <a:txBody>
                    <a:bodyPr/>
                    <a:lstStyle/>
                    <a:p>
                      <a:pPr marL="342900" marR="0" lvl="0" indent="-342900" algn="l" rtl="0">
                        <a:lnSpc>
                          <a:spcPct val="80000"/>
                        </a:lnSpc>
                        <a:spcBef>
                          <a:spcPts val="0"/>
                        </a:spcBef>
                        <a:spcAft>
                          <a:spcPts val="0"/>
                        </a:spcAft>
                        <a:buClr>
                          <a:schemeClr val="dk1"/>
                        </a:buClr>
                        <a:buSzPts val="1530"/>
                        <a:buFont typeface="Arial"/>
                        <a:buChar char="•"/>
                      </a:pPr>
                      <a:r>
                        <a:rPr lang="es-ES" sz="1600" u="none" strike="noStrike" cap="none">
                          <a:latin typeface="Calibri"/>
                          <a:ea typeface="Calibri"/>
                          <a:cs typeface="Calibri"/>
                          <a:sym typeface="Calibri"/>
                        </a:rPr>
                        <a:t>Study of tropical diseases</a:t>
                      </a:r>
                      <a:endParaRPr sz="1400" u="none" strike="noStrike" cap="none"/>
                    </a:p>
                    <a:p>
                      <a:pPr marL="342900" marR="0" lvl="0" indent="-342900" algn="l" rtl="0">
                        <a:lnSpc>
                          <a:spcPct val="80000"/>
                        </a:lnSpc>
                        <a:spcBef>
                          <a:spcPts val="306"/>
                        </a:spcBef>
                        <a:spcAft>
                          <a:spcPts val="0"/>
                        </a:spcAft>
                        <a:buClr>
                          <a:schemeClr val="dk1"/>
                        </a:buClr>
                        <a:buSzPts val="1530"/>
                        <a:buFont typeface="Arial"/>
                        <a:buChar char="•"/>
                      </a:pPr>
                      <a:r>
                        <a:rPr lang="es-ES" sz="1600" u="none" strike="noStrike" cap="none">
                          <a:latin typeface="Calibri"/>
                          <a:ea typeface="Calibri"/>
                          <a:cs typeface="Calibri"/>
                          <a:sym typeface="Calibri"/>
                        </a:rPr>
                        <a:t>Development of tools for diagnosis</a:t>
                      </a:r>
                      <a:endParaRPr sz="1400" u="none" strike="noStrike" cap="none"/>
                    </a:p>
                    <a:p>
                      <a:pPr marL="342900" marR="0" lvl="0" indent="-342900" algn="l" rtl="0">
                        <a:lnSpc>
                          <a:spcPct val="80000"/>
                        </a:lnSpc>
                        <a:spcBef>
                          <a:spcPts val="306"/>
                        </a:spcBef>
                        <a:spcAft>
                          <a:spcPts val="0"/>
                        </a:spcAft>
                        <a:buClr>
                          <a:schemeClr val="dk1"/>
                        </a:buClr>
                        <a:buSzPts val="1530"/>
                        <a:buFont typeface="Arial"/>
                        <a:buChar char="•"/>
                      </a:pPr>
                      <a:r>
                        <a:rPr lang="es-ES" sz="1600" u="none" strike="noStrike" cap="none">
                          <a:latin typeface="Calibri"/>
                          <a:ea typeface="Calibri"/>
                          <a:cs typeface="Calibri"/>
                          <a:sym typeface="Calibri"/>
                        </a:rPr>
                        <a:t>Monitoring and treatment of diseases</a:t>
                      </a:r>
                      <a:endParaRPr sz="1400" u="none" strike="noStrike" cap="none"/>
                    </a:p>
                    <a:p>
                      <a:pPr marL="342900" marR="0" lvl="0" indent="-342900" algn="l" rtl="0">
                        <a:lnSpc>
                          <a:spcPct val="80000"/>
                        </a:lnSpc>
                        <a:spcBef>
                          <a:spcPts val="306"/>
                        </a:spcBef>
                        <a:spcAft>
                          <a:spcPts val="0"/>
                        </a:spcAft>
                        <a:buClr>
                          <a:schemeClr val="dk1"/>
                        </a:buClr>
                        <a:buSzPts val="1530"/>
                        <a:buFont typeface="Arial"/>
                        <a:buChar char="•"/>
                      </a:pPr>
                      <a:r>
                        <a:rPr lang="es-ES" sz="1600" u="none" strike="noStrike" cap="none">
                          <a:latin typeface="Calibri"/>
                          <a:ea typeface="Calibri"/>
                          <a:cs typeface="Calibri"/>
                          <a:sym typeface="Calibri"/>
                        </a:rPr>
                        <a:t>Pharmacology</a:t>
                      </a:r>
                      <a:endParaRPr sz="1400" u="none" strike="noStrike" cap="none"/>
                    </a:p>
                    <a:p>
                      <a:pPr marL="342900" marR="0" lvl="0" indent="-342900" algn="l" rtl="0">
                        <a:lnSpc>
                          <a:spcPct val="80000"/>
                        </a:lnSpc>
                        <a:spcBef>
                          <a:spcPts val="306"/>
                        </a:spcBef>
                        <a:spcAft>
                          <a:spcPts val="0"/>
                        </a:spcAft>
                        <a:buClr>
                          <a:schemeClr val="dk1"/>
                        </a:buClr>
                        <a:buSzPts val="1530"/>
                        <a:buFont typeface="Arial"/>
                        <a:buChar char="•"/>
                      </a:pPr>
                      <a:r>
                        <a:rPr lang="es-ES" sz="1600" u="none" strike="noStrike" cap="none">
                          <a:latin typeface="Calibri"/>
                          <a:ea typeface="Calibri"/>
                          <a:cs typeface="Calibri"/>
                          <a:sym typeface="Calibri"/>
                        </a:rPr>
                        <a:t>Public health and Clinical medicine</a:t>
                      </a:r>
                      <a:endParaRPr sz="1400" u="none" strike="noStrike" cap="none"/>
                    </a:p>
                    <a:p>
                      <a:pPr marL="342900" marR="0" lvl="0" indent="-342900" algn="l" rtl="0">
                        <a:lnSpc>
                          <a:spcPct val="80000"/>
                        </a:lnSpc>
                        <a:spcBef>
                          <a:spcPts val="306"/>
                        </a:spcBef>
                        <a:spcAft>
                          <a:spcPts val="0"/>
                        </a:spcAft>
                        <a:buClr>
                          <a:schemeClr val="dk1"/>
                        </a:buClr>
                        <a:buSzPts val="1530"/>
                        <a:buFont typeface="Arial"/>
                        <a:buChar char="•"/>
                      </a:pPr>
                      <a:r>
                        <a:rPr lang="es-ES" sz="1600" u="none" strike="noStrike" cap="none">
                          <a:latin typeface="Calibri"/>
                          <a:ea typeface="Calibri"/>
                          <a:cs typeface="Calibri"/>
                          <a:sym typeface="Calibri"/>
                        </a:rPr>
                        <a:t>Regenerative medicine</a:t>
                      </a:r>
                      <a:endParaRPr sz="1400" u="none" strike="noStrike" cap="none"/>
                    </a:p>
                    <a:p>
                      <a:pPr marL="342900" marR="0" lvl="0" indent="-342900" algn="l" rtl="0">
                        <a:lnSpc>
                          <a:spcPct val="80000"/>
                        </a:lnSpc>
                        <a:spcBef>
                          <a:spcPts val="306"/>
                        </a:spcBef>
                        <a:spcAft>
                          <a:spcPts val="0"/>
                        </a:spcAft>
                        <a:buClr>
                          <a:schemeClr val="dk1"/>
                        </a:buClr>
                        <a:buSzPts val="1530"/>
                        <a:buFont typeface="Arial"/>
                        <a:buChar char="•"/>
                      </a:pPr>
                      <a:r>
                        <a:rPr lang="es-ES" sz="1600" u="none" strike="noStrike" cap="none">
                          <a:latin typeface="Calibri"/>
                          <a:ea typeface="Calibri"/>
                          <a:cs typeface="Calibri"/>
                          <a:sym typeface="Calibri"/>
                        </a:rPr>
                        <a:t>Epidemiology and health risk management</a:t>
                      </a:r>
                      <a:endParaRPr sz="1400" u="none" strike="noStrike" cap="none"/>
                    </a:p>
                    <a:p>
                      <a:pPr marL="342900" marR="0" lvl="0" indent="-342900" algn="l" rtl="0">
                        <a:lnSpc>
                          <a:spcPct val="80000"/>
                        </a:lnSpc>
                        <a:spcBef>
                          <a:spcPts val="306"/>
                        </a:spcBef>
                        <a:spcAft>
                          <a:spcPts val="0"/>
                        </a:spcAft>
                        <a:buClr>
                          <a:schemeClr val="dk1"/>
                        </a:buClr>
                        <a:buSzPts val="1530"/>
                        <a:buFont typeface="Arial"/>
                        <a:buChar char="•"/>
                      </a:pPr>
                      <a:r>
                        <a:rPr lang="es-ES" sz="1600" u="none" strike="noStrike" cap="none">
                          <a:latin typeface="Calibri"/>
                          <a:ea typeface="Calibri"/>
                          <a:cs typeface="Calibri"/>
                          <a:sym typeface="Calibri"/>
                        </a:rPr>
                        <a:t>Health and demographic change</a:t>
                      </a:r>
                      <a:endParaRPr sz="1600" b="0" u="none" strike="noStrike" cap="none">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600"/>
                        <a:buFont typeface="Arial"/>
                        <a:buChar char="•"/>
                      </a:pPr>
                      <a:r>
                        <a:rPr lang="es-ES" sz="1600" u="none" strike="noStrike" cap="none">
                          <a:solidFill>
                            <a:schemeClr val="dk1"/>
                          </a:solidFill>
                          <a:latin typeface="Calibri"/>
                          <a:ea typeface="Calibri"/>
                          <a:cs typeface="Calibri"/>
                          <a:sym typeface="Calibri"/>
                        </a:rPr>
                        <a:t>Obesity, diabetes and metabolic diseases prevention</a:t>
                      </a:r>
                      <a:endParaRPr sz="160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s-ES" sz="1600" u="none" strike="noStrike" cap="none">
                          <a:solidFill>
                            <a:schemeClr val="dk1"/>
                          </a:solidFill>
                          <a:latin typeface="Calibri"/>
                          <a:ea typeface="Calibri"/>
                          <a:cs typeface="Calibri"/>
                          <a:sym typeface="Calibri"/>
                        </a:rPr>
                        <a:t>Nutrition and health education </a:t>
                      </a:r>
                      <a:endParaRPr sz="160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s-ES" sz="1600" u="none" strike="noStrike" cap="none">
                          <a:solidFill>
                            <a:schemeClr val="dk1"/>
                          </a:solidFill>
                          <a:latin typeface="Calibri"/>
                          <a:ea typeface="Calibri"/>
                          <a:cs typeface="Calibri"/>
                          <a:sym typeface="Calibri"/>
                        </a:rPr>
                        <a:t>One health approach</a:t>
                      </a:r>
                      <a:endParaRPr sz="160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s-ES" sz="1600" u="none" strike="noStrike" cap="none">
                          <a:solidFill>
                            <a:schemeClr val="dk1"/>
                          </a:solidFill>
                          <a:latin typeface="Calibri"/>
                          <a:ea typeface="Calibri"/>
                          <a:cs typeface="Calibri"/>
                          <a:sym typeface="Calibri"/>
                        </a:rPr>
                        <a:t>Study of tropical infectious diseases</a:t>
                      </a:r>
                      <a:endParaRPr sz="16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87e2c6590d_5_110"/>
          <p:cNvSpPr txBox="1">
            <a:spLocks noGrp="1"/>
          </p:cNvSpPr>
          <p:nvPr>
            <p:ph type="title"/>
          </p:nvPr>
        </p:nvSpPr>
        <p:spPr>
          <a:xfrm>
            <a:off x="609600" y="170234"/>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4"/>
              </a:buClr>
              <a:buSzPts val="3200"/>
              <a:buFont typeface="Calibri"/>
              <a:buNone/>
            </a:pPr>
            <a:r>
              <a:rPr lang="es-ES" sz="3200" b="1">
                <a:solidFill>
                  <a:schemeClr val="accent4"/>
                </a:solidFill>
              </a:rPr>
              <a:t>2) Social science and social innovation</a:t>
            </a:r>
            <a:endParaRPr sz="3200" b="1">
              <a:solidFill>
                <a:schemeClr val="accent4"/>
              </a:solidFill>
            </a:endParaRPr>
          </a:p>
        </p:txBody>
      </p:sp>
      <p:sp>
        <p:nvSpPr>
          <p:cNvPr id="172" name="Google Shape;172;g87e2c6590d_5_110"/>
          <p:cNvSpPr txBox="1">
            <a:spLocks noGrp="1"/>
          </p:cNvSpPr>
          <p:nvPr>
            <p:ph type="body" idx="1"/>
          </p:nvPr>
        </p:nvSpPr>
        <p:spPr>
          <a:xfrm>
            <a:off x="647700" y="1207765"/>
            <a:ext cx="10972800" cy="4493100"/>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1500"/>
              <a:buNone/>
            </a:pPr>
            <a:r>
              <a:rPr lang="es-ES" sz="1600"/>
              <a:t>Given their diversity and common social problems, the ORs are increasingly engaged in a process of </a:t>
            </a:r>
            <a:r>
              <a:rPr lang="es-ES" sz="1600" b="1"/>
              <a:t>social change </a:t>
            </a:r>
            <a:r>
              <a:rPr lang="es-ES" sz="1600"/>
              <a:t>to reduce fragility and develop new “enablers” for sustainable economic development. </a:t>
            </a:r>
            <a:r>
              <a:rPr lang="es-ES" sz="1600" u="sng"/>
              <a:t>Some of the underlying areas of research and services are</a:t>
            </a:r>
            <a:r>
              <a:rPr lang="es-ES" sz="1600"/>
              <a:t>:</a:t>
            </a:r>
            <a:endParaRPr sz="3200"/>
          </a:p>
        </p:txBody>
      </p:sp>
      <p:graphicFrame>
        <p:nvGraphicFramePr>
          <p:cNvPr id="173" name="Google Shape;173;g87e2c6590d_5_110"/>
          <p:cNvGraphicFramePr/>
          <p:nvPr/>
        </p:nvGraphicFramePr>
        <p:xfrm>
          <a:off x="558140" y="1847822"/>
          <a:ext cx="3000000" cy="3000000"/>
        </p:xfrm>
        <a:graphic>
          <a:graphicData uri="http://schemas.openxmlformats.org/drawingml/2006/table">
            <a:tbl>
              <a:tblPr firstRow="1" bandRow="1">
                <a:noFill/>
                <a:tableStyleId>{84590574-FFF5-486C-BA79-BDF04142C7F9}</a:tableStyleId>
              </a:tblPr>
              <a:tblGrid>
                <a:gridCol w="4904500">
                  <a:extLst>
                    <a:ext uri="{9D8B030D-6E8A-4147-A177-3AD203B41FA5}">
                      <a16:colId xmlns:a16="http://schemas.microsoft.com/office/drawing/2014/main" val="20000"/>
                    </a:ext>
                  </a:extLst>
                </a:gridCol>
                <a:gridCol w="4904500">
                  <a:extLst>
                    <a:ext uri="{9D8B030D-6E8A-4147-A177-3AD203B41FA5}">
                      <a16:colId xmlns:a16="http://schemas.microsoft.com/office/drawing/2014/main" val="20001"/>
                    </a:ext>
                  </a:extLst>
                </a:gridCol>
              </a:tblGrid>
              <a:tr h="370850">
                <a:tc>
                  <a:txBody>
                    <a:bodyPr/>
                    <a:lstStyle/>
                    <a:p>
                      <a:pPr marL="0" marR="0" lvl="0" indent="0" algn="just" rtl="0">
                        <a:lnSpc>
                          <a:spcPct val="80000"/>
                        </a:lnSpc>
                        <a:spcBef>
                          <a:spcPts val="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a:p>
                      <a:pPr marL="628650" marR="0" lvl="0" indent="-268287" algn="l" rtl="0">
                        <a:lnSpc>
                          <a:spcPct val="80000"/>
                        </a:lnSpc>
                        <a:spcBef>
                          <a:spcPts val="30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Methods and tools for social regulation or methods for analysing and understanding social relations</a:t>
                      </a:r>
                      <a:endParaRPr sz="1400" u="none" strike="noStrike" cap="none"/>
                    </a:p>
                    <a:p>
                      <a:pPr marL="628650" marR="0" lvl="0" indent="-268287" algn="l" rtl="0">
                        <a:lnSpc>
                          <a:spcPct val="80000"/>
                        </a:lnSpc>
                        <a:spcBef>
                          <a:spcPts val="30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Initial and continuing training</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Education and training policies</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The fostering of entrepreneurship</a:t>
                      </a:r>
                      <a:endParaRPr sz="1400" u="none" strike="noStrike" cap="none"/>
                    </a:p>
                    <a:p>
                      <a:pPr marL="628650" marR="0" lvl="0" indent="-268287" algn="l" rtl="0">
                        <a:lnSpc>
                          <a:spcPct val="80000"/>
                        </a:lnSpc>
                        <a:spcBef>
                          <a:spcPts val="30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Ecosystem of interconnected applications (ICT)</a:t>
                      </a:r>
                      <a:endParaRPr sz="1400" u="none" strike="noStrike" cap="none"/>
                    </a:p>
                    <a:p>
                      <a:pPr marL="628650" marR="0" lvl="0" indent="-268287" algn="l" rtl="0">
                        <a:lnSpc>
                          <a:spcPct val="80000"/>
                        </a:lnSpc>
                        <a:spcBef>
                          <a:spcPts val="30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Database management</a:t>
                      </a:r>
                      <a:endParaRPr sz="1400" u="none" strike="noStrike" cap="none"/>
                    </a:p>
                    <a:p>
                      <a:pPr marL="628650" marR="0" lvl="0" indent="-268287" algn="l" rtl="0">
                        <a:lnSpc>
                          <a:spcPct val="80000"/>
                        </a:lnSpc>
                        <a:spcBef>
                          <a:spcPts val="30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Sharing Economy</a:t>
                      </a:r>
                      <a:endParaRPr sz="1400" u="none" strike="noStrike" cap="none"/>
                    </a:p>
                    <a:p>
                      <a:pPr marL="628650" marR="0" lvl="0" indent="-268287" algn="l" rtl="0">
                        <a:lnSpc>
                          <a:spcPct val="80000"/>
                        </a:lnSpc>
                        <a:spcBef>
                          <a:spcPts val="30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Social integration</a:t>
                      </a:r>
                      <a:endParaRPr sz="1400" u="none" strike="noStrike" cap="none"/>
                    </a:p>
                    <a:p>
                      <a:pPr marL="628650" marR="0" lvl="0" indent="-268287" algn="l" rtl="0">
                        <a:lnSpc>
                          <a:spcPct val="80000"/>
                        </a:lnSpc>
                        <a:spcBef>
                          <a:spcPts val="30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Psychology and Occupational psychology</a:t>
                      </a:r>
                      <a:endParaRPr sz="1400" u="none" strike="noStrike" cap="none"/>
                    </a:p>
                    <a:p>
                      <a:pPr marL="628650" marR="0" lvl="0" indent="-268287" algn="l" rtl="0">
                        <a:lnSpc>
                          <a:spcPct val="80000"/>
                        </a:lnSpc>
                        <a:spcBef>
                          <a:spcPts val="30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Sociology</a:t>
                      </a:r>
                      <a:endParaRPr sz="1400" u="none" strike="noStrike" cap="none"/>
                    </a:p>
                    <a:p>
                      <a:pPr marL="628650" marR="0" lvl="0" indent="-268287" algn="l" rtl="0">
                        <a:lnSpc>
                          <a:spcPct val="80000"/>
                        </a:lnSpc>
                        <a:spcBef>
                          <a:spcPts val="30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Negotiation skills</a:t>
                      </a:r>
                      <a:endParaRPr sz="1400" u="none" strike="noStrike" cap="none"/>
                    </a:p>
                    <a:p>
                      <a:pPr marL="628650" marR="0" lvl="0" indent="-268287" algn="l" rtl="0">
                        <a:lnSpc>
                          <a:spcPct val="80000"/>
                        </a:lnSpc>
                        <a:spcBef>
                          <a:spcPts val="30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Ergonomics</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Global History</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Cultural heritage</a:t>
                      </a:r>
                      <a:endParaRPr sz="1400" u="none" strike="noStrike" cap="none"/>
                    </a:p>
                    <a:p>
                      <a:pPr marL="628650" marR="0" lvl="0" indent="-268287" algn="l" rtl="0">
                        <a:lnSpc>
                          <a:spcPct val="80000"/>
                        </a:lnSpc>
                        <a:spcBef>
                          <a:spcPts val="30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Colonial &amp; postcolonial societies &amp; economies</a:t>
                      </a:r>
                      <a:endParaRPr sz="1400" u="none" strike="noStrike" cap="none"/>
                    </a:p>
                    <a:p>
                      <a:pPr marL="628650" marR="0" lvl="0" indent="-173037" algn="l" rtl="0">
                        <a:lnSpc>
                          <a:spcPct val="80000"/>
                        </a:lnSpc>
                        <a:spcBef>
                          <a:spcPts val="30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just" rtl="0">
                        <a:lnSpc>
                          <a:spcPct val="80000"/>
                        </a:lnSpc>
                        <a:spcBef>
                          <a:spcPts val="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Island/small economies</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Vulnerability and sustainability of small island economies</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Island metabolism </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Regional innovation systems &amp; policies </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Multicultural societies</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Learning in multilingual context</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Migration </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Silver economy</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Social inequalities and inclusion</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Gender studies and equality </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Environmental law</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Environmental justice</a:t>
                      </a:r>
                      <a:endParaRPr sz="1400" u="none" strike="noStrike" cap="none"/>
                    </a:p>
                    <a:p>
                      <a:pPr marL="646112" marR="0" lvl="0" indent="-285750" algn="l" rtl="0">
                        <a:lnSpc>
                          <a:spcPct val="80000"/>
                        </a:lnSpc>
                        <a:spcBef>
                          <a:spcPts val="300"/>
                        </a:spcBef>
                        <a:spcAft>
                          <a:spcPts val="0"/>
                        </a:spcAft>
                        <a:buClr>
                          <a:srgbClr val="000000"/>
                        </a:buClr>
                        <a:buSzPts val="1500"/>
                        <a:buFont typeface="Arial"/>
                        <a:buChar char="•"/>
                      </a:pPr>
                      <a:r>
                        <a:rPr lang="es-ES" sz="1500" b="0" i="0" u="none" strike="noStrike" cap="none">
                          <a:solidFill>
                            <a:schemeClr val="dk1"/>
                          </a:solidFill>
                          <a:latin typeface="Calibri"/>
                          <a:ea typeface="Calibri"/>
                          <a:cs typeface="Calibri"/>
                          <a:sym typeface="Calibri"/>
                        </a:rPr>
                        <a:t>Ecotones</a:t>
                      </a:r>
                      <a:endParaRPr sz="1400" u="none" strike="noStrike" cap="none"/>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87e2c6590d_5_116"/>
          <p:cNvSpPr txBox="1">
            <a:spLocks noGrp="1"/>
          </p:cNvSpPr>
          <p:nvPr>
            <p:ph type="title"/>
          </p:nvPr>
        </p:nvSpPr>
        <p:spPr>
          <a:xfrm>
            <a:off x="609600" y="172417"/>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3200"/>
              <a:buFont typeface="Calibri"/>
              <a:buNone/>
            </a:pPr>
            <a:r>
              <a:rPr lang="es-ES" sz="3200" b="1">
                <a:solidFill>
                  <a:schemeClr val="accent2"/>
                </a:solidFill>
              </a:rPr>
              <a:t>3) Tourism, eco-tourism, nature tourism, cultural tourism</a:t>
            </a:r>
            <a:endParaRPr sz="3200" b="1">
              <a:solidFill>
                <a:schemeClr val="accent2"/>
              </a:solidFill>
            </a:endParaRPr>
          </a:p>
        </p:txBody>
      </p:sp>
      <p:sp>
        <p:nvSpPr>
          <p:cNvPr id="179" name="Google Shape;179;g87e2c6590d_5_116"/>
          <p:cNvSpPr txBox="1">
            <a:spLocks noGrp="1"/>
          </p:cNvSpPr>
          <p:nvPr>
            <p:ph type="body" idx="1"/>
          </p:nvPr>
        </p:nvSpPr>
        <p:spPr>
          <a:xfrm>
            <a:off x="609600" y="1236729"/>
            <a:ext cx="10972800" cy="45108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500"/>
              <a:buNone/>
            </a:pPr>
            <a:r>
              <a:rPr lang="es-ES" sz="1500"/>
              <a:t>Tourism is an important economic sector in the ORs, in terms of economic development and job creation, and is included in the RIS3 priorities of the smart specialization strategy in many ORs regions (Canary Islands, Madeira, Açores, Réunion…). Due to its impact, it is important to improve our services and knowledge in relation with the ecosystem and the environmental sustainability, in a way to preserve our territories from massive tourism and its impact.</a:t>
            </a:r>
            <a:endParaRPr/>
          </a:p>
          <a:p>
            <a:pPr marL="0" lvl="0" indent="0" algn="just" rtl="0">
              <a:lnSpc>
                <a:spcPct val="90000"/>
              </a:lnSpc>
              <a:spcBef>
                <a:spcPts val="300"/>
              </a:spcBef>
              <a:spcAft>
                <a:spcPts val="0"/>
              </a:spcAft>
              <a:buClr>
                <a:schemeClr val="dk1"/>
              </a:buClr>
              <a:buSzPts val="1500"/>
              <a:buNone/>
            </a:pPr>
            <a:endParaRPr sz="1500"/>
          </a:p>
          <a:p>
            <a:pPr marL="0" lvl="0" indent="0" algn="just" rtl="0">
              <a:lnSpc>
                <a:spcPct val="90000"/>
              </a:lnSpc>
              <a:spcBef>
                <a:spcPts val="300"/>
              </a:spcBef>
              <a:spcAft>
                <a:spcPts val="0"/>
              </a:spcAft>
              <a:buClr>
                <a:schemeClr val="dk1"/>
              </a:buClr>
              <a:buSzPts val="1500"/>
              <a:buNone/>
            </a:pPr>
            <a:r>
              <a:rPr lang="es-ES" sz="1500" u="sng"/>
              <a:t>Some scientific domains of expertise and policy objectives are: </a:t>
            </a:r>
            <a:endParaRPr u="sng"/>
          </a:p>
          <a:p>
            <a:pPr marL="0" lvl="0" indent="0" algn="just" rtl="0">
              <a:lnSpc>
                <a:spcPct val="90000"/>
              </a:lnSpc>
              <a:spcBef>
                <a:spcPts val="300"/>
              </a:spcBef>
              <a:spcAft>
                <a:spcPts val="0"/>
              </a:spcAft>
              <a:buClr>
                <a:schemeClr val="dk1"/>
              </a:buClr>
              <a:buSzPts val="1500"/>
              <a:buNone/>
            </a:pPr>
            <a:endParaRPr sz="1500"/>
          </a:p>
          <a:p>
            <a:pPr marL="342900" lvl="0" indent="-342900" algn="l" rtl="0">
              <a:lnSpc>
                <a:spcPct val="90000"/>
              </a:lnSpc>
              <a:spcBef>
                <a:spcPts val="300"/>
              </a:spcBef>
              <a:spcAft>
                <a:spcPts val="0"/>
              </a:spcAft>
              <a:buClr>
                <a:schemeClr val="dk1"/>
              </a:buClr>
              <a:buSzPts val="1500"/>
              <a:buChar char="•"/>
            </a:pPr>
            <a:r>
              <a:rPr lang="es-ES" sz="1500"/>
              <a:t>Improving the competitiveness and productivity of the ORs tourism product</a:t>
            </a:r>
            <a:endParaRPr/>
          </a:p>
          <a:p>
            <a:pPr marL="342900" lvl="0" indent="-342900" algn="l" rtl="0">
              <a:lnSpc>
                <a:spcPct val="90000"/>
              </a:lnSpc>
              <a:spcBef>
                <a:spcPts val="300"/>
              </a:spcBef>
              <a:spcAft>
                <a:spcPts val="0"/>
              </a:spcAft>
              <a:buClr>
                <a:schemeClr val="dk1"/>
              </a:buClr>
              <a:buSzPts val="1500"/>
              <a:buChar char="•"/>
            </a:pPr>
            <a:r>
              <a:rPr lang="es-ES" sz="1500"/>
              <a:t>Productive diversification based on tourism</a:t>
            </a:r>
            <a:endParaRPr/>
          </a:p>
          <a:p>
            <a:pPr marL="342900" lvl="0" indent="-342900" algn="l" rtl="0">
              <a:lnSpc>
                <a:spcPct val="90000"/>
              </a:lnSpc>
              <a:spcBef>
                <a:spcPts val="300"/>
              </a:spcBef>
              <a:spcAft>
                <a:spcPts val="0"/>
              </a:spcAft>
              <a:buClr>
                <a:schemeClr val="dk1"/>
              </a:buClr>
              <a:buSzPts val="1500"/>
              <a:buChar char="•"/>
            </a:pPr>
            <a:r>
              <a:rPr lang="es-ES" sz="1500"/>
              <a:t>Sustainable leadership in tourism</a:t>
            </a:r>
            <a:endParaRPr/>
          </a:p>
          <a:p>
            <a:pPr marL="342900" lvl="0" indent="-342900" algn="l" rtl="0">
              <a:lnSpc>
                <a:spcPct val="90000"/>
              </a:lnSpc>
              <a:spcBef>
                <a:spcPts val="300"/>
              </a:spcBef>
              <a:spcAft>
                <a:spcPts val="0"/>
              </a:spcAft>
              <a:buClr>
                <a:schemeClr val="dk1"/>
              </a:buClr>
              <a:buSzPts val="1500"/>
              <a:buChar char="•"/>
            </a:pPr>
            <a:r>
              <a:rPr lang="es-ES" sz="1500"/>
              <a:t>Reduce the production and improve the valorization of waste induced by tourism activities</a:t>
            </a:r>
            <a:endParaRPr/>
          </a:p>
          <a:p>
            <a:pPr marL="342900" lvl="0" indent="-342900" algn="l" rtl="0">
              <a:lnSpc>
                <a:spcPct val="90000"/>
              </a:lnSpc>
              <a:spcBef>
                <a:spcPts val="300"/>
              </a:spcBef>
              <a:spcAft>
                <a:spcPts val="0"/>
              </a:spcAft>
              <a:buClr>
                <a:schemeClr val="dk1"/>
              </a:buClr>
              <a:buSzPts val="1500"/>
              <a:buChar char="•"/>
            </a:pPr>
            <a:r>
              <a:rPr lang="es-ES" sz="1500"/>
              <a:t>Cultural services</a:t>
            </a:r>
            <a:endParaRPr/>
          </a:p>
          <a:p>
            <a:pPr marL="342900" lvl="0" indent="-342900" algn="l" rtl="0">
              <a:lnSpc>
                <a:spcPct val="90000"/>
              </a:lnSpc>
              <a:spcBef>
                <a:spcPts val="300"/>
              </a:spcBef>
              <a:spcAft>
                <a:spcPts val="0"/>
              </a:spcAft>
              <a:buClr>
                <a:schemeClr val="dk1"/>
              </a:buClr>
              <a:buSzPts val="1500"/>
              <a:buChar char="•"/>
            </a:pPr>
            <a:r>
              <a:rPr lang="es-ES" sz="1500"/>
              <a:t>Social integration</a:t>
            </a:r>
            <a:endParaRPr/>
          </a:p>
          <a:p>
            <a:pPr marL="342900" lvl="0" indent="-342900" algn="l" rtl="0">
              <a:lnSpc>
                <a:spcPct val="90000"/>
              </a:lnSpc>
              <a:spcBef>
                <a:spcPts val="300"/>
              </a:spcBef>
              <a:spcAft>
                <a:spcPts val="0"/>
              </a:spcAft>
              <a:buSzPts val="1500"/>
              <a:buChar char="•"/>
            </a:pPr>
            <a:r>
              <a:rPr lang="es-ES" sz="1500">
                <a:solidFill>
                  <a:schemeClr val="dk1"/>
                </a:solidFill>
              </a:rPr>
              <a:t>Employment, training and human resources in tourism</a:t>
            </a:r>
            <a:endParaRPr/>
          </a:p>
          <a:p>
            <a:pPr marL="342900" lvl="0" indent="-342900" algn="l" rtl="0">
              <a:lnSpc>
                <a:spcPct val="90000"/>
              </a:lnSpc>
              <a:spcBef>
                <a:spcPts val="300"/>
              </a:spcBef>
              <a:spcAft>
                <a:spcPts val="0"/>
              </a:spcAft>
              <a:buSzPts val="1500"/>
              <a:buChar char="•"/>
            </a:pPr>
            <a:r>
              <a:rPr lang="es-ES" sz="1500">
                <a:solidFill>
                  <a:schemeClr val="dk1"/>
                </a:solidFill>
              </a:rPr>
              <a:t>Innovation in design for the tourism sector</a:t>
            </a:r>
            <a:endParaRPr/>
          </a:p>
          <a:p>
            <a:pPr marL="342900" lvl="0" indent="-342900" algn="l" rtl="0">
              <a:lnSpc>
                <a:spcPct val="90000"/>
              </a:lnSpc>
              <a:spcBef>
                <a:spcPts val="300"/>
              </a:spcBef>
              <a:spcAft>
                <a:spcPts val="0"/>
              </a:spcAft>
              <a:buSzPts val="1500"/>
              <a:buChar char="•"/>
            </a:pPr>
            <a:r>
              <a:rPr lang="es-ES" sz="1500">
                <a:solidFill>
                  <a:schemeClr val="dk1"/>
                </a:solidFill>
              </a:rPr>
              <a:t>Strategic planning of tourists destinations</a:t>
            </a:r>
            <a:endParaRPr/>
          </a:p>
          <a:p>
            <a:pPr marL="342900" lvl="0" indent="-342900" algn="l" rtl="0">
              <a:lnSpc>
                <a:spcPct val="90000"/>
              </a:lnSpc>
              <a:spcBef>
                <a:spcPts val="300"/>
              </a:spcBef>
              <a:spcAft>
                <a:spcPts val="0"/>
              </a:spcAft>
              <a:buSzPts val="1500"/>
              <a:buChar char="•"/>
            </a:pPr>
            <a:r>
              <a:rPr lang="es-ES" sz="1500">
                <a:solidFill>
                  <a:schemeClr val="dk1"/>
                </a:solidFill>
              </a:rPr>
              <a:t>Touristic demand predictions</a:t>
            </a:r>
            <a:endParaRPr/>
          </a:p>
          <a:p>
            <a:pPr marL="342900" lvl="0" indent="-342900" algn="l" rtl="0">
              <a:lnSpc>
                <a:spcPct val="90000"/>
              </a:lnSpc>
              <a:spcBef>
                <a:spcPts val="300"/>
              </a:spcBef>
              <a:spcAft>
                <a:spcPts val="0"/>
              </a:spcAft>
              <a:buSzPts val="1500"/>
              <a:buChar char="•"/>
            </a:pPr>
            <a:r>
              <a:rPr lang="es-ES" sz="1500">
                <a:solidFill>
                  <a:schemeClr val="dk1"/>
                </a:solidFill>
              </a:rPr>
              <a:t>Smart planning of touristic routes at destination</a:t>
            </a:r>
            <a:endParaRPr/>
          </a:p>
          <a:p>
            <a:pPr marL="342900" lvl="0" indent="-247650" algn="l" rtl="0">
              <a:lnSpc>
                <a:spcPct val="90000"/>
              </a:lnSpc>
              <a:spcBef>
                <a:spcPts val="300"/>
              </a:spcBef>
              <a:spcAft>
                <a:spcPts val="0"/>
              </a:spcAft>
              <a:buSzPts val="1500"/>
              <a:buNone/>
            </a:pPr>
            <a:endParaRPr sz="1500" b="1">
              <a:solidFill>
                <a:srgbClr val="00B05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7e2c6590d_5_121"/>
          <p:cNvSpPr txBox="1">
            <a:spLocks noGrp="1"/>
          </p:cNvSpPr>
          <p:nvPr>
            <p:ph type="title"/>
          </p:nvPr>
        </p:nvSpPr>
        <p:spPr>
          <a:xfrm>
            <a:off x="609600" y="307107"/>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B0F0"/>
              </a:buClr>
              <a:buSzPts val="3600"/>
              <a:buNone/>
            </a:pPr>
            <a:r>
              <a:rPr lang="es-ES" sz="3600" b="1">
                <a:solidFill>
                  <a:srgbClr val="00B0F0"/>
                </a:solidFill>
              </a:rPr>
              <a:t>4) </a:t>
            </a:r>
            <a:r>
              <a:rPr lang="es-ES" sz="3600">
                <a:solidFill>
                  <a:srgbClr val="00B0F0"/>
                </a:solidFill>
              </a:rPr>
              <a:t>Earth, space &amp; universe science</a:t>
            </a:r>
            <a:endParaRPr sz="1200">
              <a:solidFill>
                <a:srgbClr val="FF0000"/>
              </a:solidFill>
            </a:endParaRPr>
          </a:p>
        </p:txBody>
      </p:sp>
      <p:sp>
        <p:nvSpPr>
          <p:cNvPr id="185" name="Google Shape;185;g87e2c6590d_5_121"/>
          <p:cNvSpPr txBox="1">
            <a:spLocks noGrp="1"/>
          </p:cNvSpPr>
          <p:nvPr>
            <p:ph type="body" idx="1"/>
          </p:nvPr>
        </p:nvSpPr>
        <p:spPr>
          <a:xfrm>
            <a:off x="609600" y="1388641"/>
            <a:ext cx="10972800" cy="45261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1500"/>
              <a:buNone/>
            </a:pPr>
            <a:r>
              <a:rPr lang="es-ES" sz="1500">
                <a:solidFill>
                  <a:schemeClr val="dk1"/>
                </a:solidFill>
              </a:rPr>
              <a:t>ORs are facing different kinds of geological threats, like volcanic activity, forest fires, or relevant seismic activity. ORs have also some of the most privileged sites for astronomical observation. The ORs contribute to the development of Earth system, Space &amp; Universe Sciences in the EU due to its geostrategic positioning, as several projects are implemented in the ORs on this field.</a:t>
            </a:r>
            <a:endParaRPr>
              <a:solidFill>
                <a:schemeClr val="dk1"/>
              </a:solidFill>
            </a:endParaRPr>
          </a:p>
          <a:p>
            <a:pPr marL="0" lvl="0" indent="0" algn="just" rtl="0">
              <a:lnSpc>
                <a:spcPct val="90000"/>
              </a:lnSpc>
              <a:spcBef>
                <a:spcPts val="300"/>
              </a:spcBef>
              <a:spcAft>
                <a:spcPts val="0"/>
              </a:spcAft>
              <a:buClr>
                <a:schemeClr val="dk1"/>
              </a:buClr>
              <a:buSzPts val="1500"/>
              <a:buNone/>
            </a:pPr>
            <a:endParaRPr sz="1500"/>
          </a:p>
          <a:p>
            <a:pPr marL="0" lvl="0" indent="0" algn="just" rtl="0">
              <a:lnSpc>
                <a:spcPct val="90000"/>
              </a:lnSpc>
              <a:spcBef>
                <a:spcPts val="300"/>
              </a:spcBef>
              <a:spcAft>
                <a:spcPts val="0"/>
              </a:spcAft>
              <a:buClr>
                <a:schemeClr val="dk1"/>
              </a:buClr>
              <a:buSzPts val="1500"/>
              <a:buNone/>
            </a:pPr>
            <a:r>
              <a:rPr lang="es-ES" sz="1500" u="sng"/>
              <a:t>Some fields of research/expertise are: </a:t>
            </a:r>
            <a:endParaRPr sz="1500" u="sng"/>
          </a:p>
          <a:p>
            <a:pPr marL="0" lvl="0" indent="0" algn="just" rtl="0">
              <a:lnSpc>
                <a:spcPct val="90000"/>
              </a:lnSpc>
              <a:spcBef>
                <a:spcPts val="300"/>
              </a:spcBef>
              <a:spcAft>
                <a:spcPts val="0"/>
              </a:spcAft>
              <a:buClr>
                <a:schemeClr val="dk1"/>
              </a:buClr>
              <a:buSzPts val="1500"/>
              <a:buNone/>
            </a:pPr>
            <a:endParaRPr sz="1500"/>
          </a:p>
          <a:p>
            <a:pPr marL="722312" lvl="0" indent="-279400" algn="just" rtl="0">
              <a:lnSpc>
                <a:spcPct val="90000"/>
              </a:lnSpc>
              <a:spcBef>
                <a:spcPts val="300"/>
              </a:spcBef>
              <a:spcAft>
                <a:spcPts val="0"/>
              </a:spcAft>
              <a:buSzPts val="1500"/>
              <a:buChar char="•"/>
            </a:pPr>
            <a:r>
              <a:rPr lang="es-ES" sz="1500"/>
              <a:t>Astrophysical research and astrophysical instrumentation.</a:t>
            </a:r>
            <a:endParaRPr sz="1500"/>
          </a:p>
          <a:p>
            <a:pPr marL="722312" lvl="0" indent="-279400" algn="just" rtl="0">
              <a:lnSpc>
                <a:spcPct val="90000"/>
              </a:lnSpc>
              <a:spcBef>
                <a:spcPts val="300"/>
              </a:spcBef>
              <a:spcAft>
                <a:spcPts val="0"/>
              </a:spcAft>
              <a:buSzPts val="1500"/>
              <a:buChar char="•"/>
            </a:pPr>
            <a:r>
              <a:rPr lang="es-ES" sz="1500"/>
              <a:t>Astrobiology, Astroinformatics and Geoinformatics.</a:t>
            </a:r>
            <a:endParaRPr sz="1500"/>
          </a:p>
          <a:p>
            <a:pPr marL="722312" lvl="0" indent="-279400" algn="just" rtl="0">
              <a:lnSpc>
                <a:spcPct val="90000"/>
              </a:lnSpc>
              <a:spcBef>
                <a:spcPts val="300"/>
              </a:spcBef>
              <a:spcAft>
                <a:spcPts val="0"/>
              </a:spcAft>
              <a:buSzPts val="1500"/>
              <a:buChar char="•"/>
            </a:pPr>
            <a:r>
              <a:rPr lang="es-ES" sz="1500"/>
              <a:t>Aerospace engineering and monitoring.</a:t>
            </a:r>
            <a:endParaRPr/>
          </a:p>
          <a:p>
            <a:pPr marL="722312" lvl="0" indent="-279400" algn="just" rtl="0">
              <a:lnSpc>
                <a:spcPct val="90000"/>
              </a:lnSpc>
              <a:spcBef>
                <a:spcPts val="300"/>
              </a:spcBef>
              <a:spcAft>
                <a:spcPts val="0"/>
              </a:spcAft>
              <a:buSzPts val="1500"/>
              <a:buChar char="•"/>
            </a:pPr>
            <a:r>
              <a:rPr lang="es-ES" sz="1500"/>
              <a:t>Earth observations satellites and remote sensing.</a:t>
            </a:r>
            <a:endParaRPr sz="1500"/>
          </a:p>
          <a:p>
            <a:pPr marL="722312" lvl="0" indent="-279400" algn="just" rtl="0">
              <a:lnSpc>
                <a:spcPct val="90000"/>
              </a:lnSpc>
              <a:spcBef>
                <a:spcPts val="300"/>
              </a:spcBef>
              <a:spcAft>
                <a:spcPts val="0"/>
              </a:spcAft>
              <a:buSzPts val="1500"/>
              <a:buChar char="•"/>
            </a:pPr>
            <a:r>
              <a:rPr lang="es-ES" sz="1500"/>
              <a:t>Natural risks related to climate change, meteorology, land cover change, soil erosion, etc.</a:t>
            </a:r>
            <a:endParaRPr/>
          </a:p>
          <a:p>
            <a:pPr marL="722312" lvl="0" indent="-279400" algn="just" rtl="0">
              <a:lnSpc>
                <a:spcPct val="90000"/>
              </a:lnSpc>
              <a:spcBef>
                <a:spcPts val="300"/>
              </a:spcBef>
              <a:spcAft>
                <a:spcPts val="0"/>
              </a:spcAft>
              <a:buSzPts val="1500"/>
              <a:buChar char="•"/>
            </a:pPr>
            <a:r>
              <a:rPr lang="es-ES" sz="1500"/>
              <a:t>Physics of earth’s interior, seismology, volcanology.</a:t>
            </a:r>
            <a:endParaRPr sz="1500"/>
          </a:p>
          <a:p>
            <a:pPr marL="722312" lvl="0" indent="-279400" algn="just" rtl="0">
              <a:lnSpc>
                <a:spcPct val="90000"/>
              </a:lnSpc>
              <a:spcBef>
                <a:spcPts val="300"/>
              </a:spcBef>
              <a:spcAft>
                <a:spcPts val="0"/>
              </a:spcAft>
              <a:buSzPts val="1500"/>
              <a:buChar char="•"/>
            </a:pPr>
            <a:r>
              <a:rPr lang="es-ES" sz="1500"/>
              <a:t>Very large data bases: archiving, handling and analysis.</a:t>
            </a:r>
            <a:endParaRPr sz="1500"/>
          </a:p>
          <a:p>
            <a:pPr marL="0" lvl="0" indent="0" algn="just" rtl="0">
              <a:lnSpc>
                <a:spcPct val="90000"/>
              </a:lnSpc>
              <a:spcBef>
                <a:spcPts val="300"/>
              </a:spcBef>
              <a:spcAft>
                <a:spcPts val="0"/>
              </a:spcAft>
              <a:buClr>
                <a:schemeClr val="dk1"/>
              </a:buClr>
              <a:buSzPts val="1500"/>
              <a:buNone/>
            </a:pP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87e2c6590d_5_126"/>
          <p:cNvSpPr txBox="1">
            <a:spLocks noGrp="1"/>
          </p:cNvSpPr>
          <p:nvPr>
            <p:ph type="title"/>
          </p:nvPr>
        </p:nvSpPr>
        <p:spPr>
          <a:xfrm>
            <a:off x="609600" y="102146"/>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5A5A5"/>
              </a:buClr>
              <a:buSzPts val="3200"/>
              <a:buFont typeface="Calibri"/>
              <a:buNone/>
            </a:pPr>
            <a:r>
              <a:rPr lang="es-ES" sz="3200" b="1">
                <a:solidFill>
                  <a:srgbClr val="A5A5A5"/>
                </a:solidFill>
              </a:rPr>
              <a:t>5) Information &amp; communications technology</a:t>
            </a:r>
            <a:endParaRPr sz="3200" b="1">
              <a:solidFill>
                <a:srgbClr val="A5A5A5"/>
              </a:solidFill>
            </a:endParaRPr>
          </a:p>
        </p:txBody>
      </p:sp>
      <p:sp>
        <p:nvSpPr>
          <p:cNvPr id="191" name="Google Shape;191;g87e2c6590d_5_126"/>
          <p:cNvSpPr txBox="1">
            <a:spLocks noGrp="1"/>
          </p:cNvSpPr>
          <p:nvPr>
            <p:ph type="body" idx="1"/>
          </p:nvPr>
        </p:nvSpPr>
        <p:spPr>
          <a:xfrm>
            <a:off x="609600" y="1182267"/>
            <a:ext cx="10972800" cy="4526100"/>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1520"/>
              <a:buNone/>
            </a:pPr>
            <a:r>
              <a:rPr lang="es-ES" sz="1520"/>
              <a:t>Due to their multidisciplinary nature, ICT plays a transversal role in all thematic areas, such as application or integration, which gives them flexibility and agility in positioning innovation in the market, with great impact. This area should be looked at for its involvement in a significant variety and consequent impact on the regional and global economy. A key area at local, regional, national and global levels is e-government.</a:t>
            </a:r>
            <a:endParaRPr sz="1520"/>
          </a:p>
          <a:p>
            <a:pPr marL="0" lvl="0" indent="0" algn="just" rtl="0">
              <a:lnSpc>
                <a:spcPct val="80000"/>
              </a:lnSpc>
              <a:spcBef>
                <a:spcPts val="304"/>
              </a:spcBef>
              <a:spcAft>
                <a:spcPts val="0"/>
              </a:spcAft>
              <a:buClr>
                <a:schemeClr val="dk1"/>
              </a:buClr>
              <a:buSzPts val="1520"/>
              <a:buNone/>
            </a:pPr>
            <a:endParaRPr sz="1520"/>
          </a:p>
          <a:p>
            <a:pPr marL="0" lvl="0" indent="0" algn="just" rtl="0">
              <a:lnSpc>
                <a:spcPct val="80000"/>
              </a:lnSpc>
              <a:spcBef>
                <a:spcPts val="320"/>
              </a:spcBef>
              <a:spcAft>
                <a:spcPts val="0"/>
              </a:spcAft>
              <a:buClr>
                <a:schemeClr val="dk1"/>
              </a:buClr>
              <a:buSzPts val="1600"/>
              <a:buNone/>
            </a:pPr>
            <a:r>
              <a:rPr lang="es-ES" sz="1600" u="sng"/>
              <a:t>Some scientific domains of expertise and policy objectives are: </a:t>
            </a:r>
            <a:endParaRPr u="sng"/>
          </a:p>
          <a:p>
            <a:pPr marL="0" lvl="0" indent="0" algn="just" rtl="0">
              <a:lnSpc>
                <a:spcPct val="80000"/>
              </a:lnSpc>
              <a:spcBef>
                <a:spcPts val="304"/>
              </a:spcBef>
              <a:spcAft>
                <a:spcPts val="0"/>
              </a:spcAft>
              <a:buClr>
                <a:schemeClr val="dk1"/>
              </a:buClr>
              <a:buSzPts val="1520"/>
              <a:buNone/>
            </a:pPr>
            <a:endParaRPr sz="1520"/>
          </a:p>
          <a:p>
            <a:pPr marL="534987" lvl="0" indent="-174623" algn="just" rtl="0">
              <a:lnSpc>
                <a:spcPct val="80000"/>
              </a:lnSpc>
              <a:spcBef>
                <a:spcPts val="304"/>
              </a:spcBef>
              <a:spcAft>
                <a:spcPts val="0"/>
              </a:spcAft>
              <a:buSzPts val="1520"/>
              <a:buChar char="•"/>
            </a:pPr>
            <a:r>
              <a:rPr lang="es-ES" sz="1520"/>
              <a:t>Economic development</a:t>
            </a:r>
            <a:endParaRPr sz="1600"/>
          </a:p>
          <a:p>
            <a:pPr marL="534987" lvl="0" indent="-174623" algn="just" rtl="0">
              <a:lnSpc>
                <a:spcPct val="80000"/>
              </a:lnSpc>
              <a:spcBef>
                <a:spcPts val="304"/>
              </a:spcBef>
              <a:spcAft>
                <a:spcPts val="0"/>
              </a:spcAft>
              <a:buSzPts val="1520"/>
              <a:buChar char="•"/>
            </a:pPr>
            <a:r>
              <a:rPr lang="es-ES" sz="1520"/>
              <a:t>Public administration</a:t>
            </a:r>
            <a:endParaRPr sz="1600"/>
          </a:p>
          <a:p>
            <a:pPr marL="534987" lvl="0" indent="-174623" algn="just" rtl="0">
              <a:lnSpc>
                <a:spcPct val="80000"/>
              </a:lnSpc>
              <a:spcBef>
                <a:spcPts val="304"/>
              </a:spcBef>
              <a:spcAft>
                <a:spcPts val="0"/>
              </a:spcAft>
              <a:buSzPts val="1520"/>
              <a:buChar char="•"/>
            </a:pPr>
            <a:r>
              <a:rPr lang="es-ES" sz="1520"/>
              <a:t>Network infrastructure: full broadband coverage of high speed.</a:t>
            </a:r>
            <a:endParaRPr/>
          </a:p>
          <a:p>
            <a:pPr marL="534987" lvl="0" indent="-174623" algn="just" rtl="0">
              <a:lnSpc>
                <a:spcPct val="80000"/>
              </a:lnSpc>
              <a:spcBef>
                <a:spcPts val="304"/>
              </a:spcBef>
              <a:spcAft>
                <a:spcPts val="0"/>
              </a:spcAft>
              <a:buSzPts val="1520"/>
              <a:buChar char="•"/>
            </a:pPr>
            <a:r>
              <a:rPr lang="es-ES" sz="1520"/>
              <a:t>Inclusion (a collective awareness platform about poverty support measures</a:t>
            </a:r>
            <a:endParaRPr sz="1600"/>
          </a:p>
          <a:p>
            <a:pPr marL="534987" lvl="0" indent="-174623" algn="just" rtl="0">
              <a:lnSpc>
                <a:spcPct val="80000"/>
              </a:lnSpc>
              <a:spcBef>
                <a:spcPts val="304"/>
              </a:spcBef>
              <a:spcAft>
                <a:spcPts val="0"/>
              </a:spcAft>
              <a:buSzPts val="1520"/>
              <a:buChar char="•"/>
            </a:pPr>
            <a:r>
              <a:rPr lang="es-ES" sz="1520"/>
              <a:t>Digital growth: widespread use of advanced IS services by companies and citizens</a:t>
            </a:r>
            <a:endParaRPr sz="1600"/>
          </a:p>
          <a:p>
            <a:pPr marL="534987" lvl="0" indent="-174623" algn="just" rtl="0">
              <a:lnSpc>
                <a:spcPct val="80000"/>
              </a:lnSpc>
              <a:spcBef>
                <a:spcPts val="304"/>
              </a:spcBef>
              <a:spcAft>
                <a:spcPts val="0"/>
              </a:spcAft>
              <a:buSzPts val="1520"/>
              <a:buChar char="•"/>
            </a:pPr>
            <a:r>
              <a:rPr lang="es-ES" sz="1520"/>
              <a:t>Digital Single Market</a:t>
            </a:r>
            <a:endParaRPr/>
          </a:p>
          <a:p>
            <a:pPr marL="534987" lvl="0" indent="-174623" algn="just" rtl="0">
              <a:lnSpc>
                <a:spcPct val="80000"/>
              </a:lnSpc>
              <a:spcBef>
                <a:spcPts val="304"/>
              </a:spcBef>
              <a:spcAft>
                <a:spcPts val="0"/>
              </a:spcAft>
              <a:buClr>
                <a:schemeClr val="dk1"/>
              </a:buClr>
              <a:buSzPts val="1520"/>
              <a:buChar char="•"/>
            </a:pPr>
            <a:r>
              <a:rPr lang="es-ES" sz="1520"/>
              <a:t>Education</a:t>
            </a:r>
            <a:endParaRPr/>
          </a:p>
          <a:p>
            <a:pPr marL="534987" lvl="0" indent="-174623" algn="just" rtl="0">
              <a:lnSpc>
                <a:spcPct val="80000"/>
              </a:lnSpc>
              <a:spcBef>
                <a:spcPts val="304"/>
              </a:spcBef>
              <a:spcAft>
                <a:spcPts val="0"/>
              </a:spcAft>
              <a:buClr>
                <a:schemeClr val="dk1"/>
              </a:buClr>
              <a:buSzPts val="1520"/>
              <a:buChar char="•"/>
            </a:pPr>
            <a:r>
              <a:rPr lang="es-ES" sz="1520"/>
              <a:t>Health (telemedicine for remote islands)</a:t>
            </a:r>
            <a:endParaRPr/>
          </a:p>
          <a:p>
            <a:pPr marL="534987" lvl="0" indent="-174623" algn="just" rtl="0">
              <a:lnSpc>
                <a:spcPct val="80000"/>
              </a:lnSpc>
              <a:spcBef>
                <a:spcPts val="304"/>
              </a:spcBef>
              <a:spcAft>
                <a:spcPts val="0"/>
              </a:spcAft>
              <a:buSzPts val="1520"/>
              <a:buChar char="•"/>
            </a:pPr>
            <a:r>
              <a:rPr lang="es-ES" sz="1520"/>
              <a:t>Biodiversity</a:t>
            </a:r>
            <a:endParaRPr sz="1600"/>
          </a:p>
          <a:p>
            <a:pPr marL="534987" lvl="0" indent="-174623" algn="just" rtl="0">
              <a:lnSpc>
                <a:spcPct val="80000"/>
              </a:lnSpc>
              <a:spcBef>
                <a:spcPts val="304"/>
              </a:spcBef>
              <a:spcAft>
                <a:spcPts val="0"/>
              </a:spcAft>
              <a:buSzPts val="1520"/>
              <a:buChar char="•"/>
            </a:pPr>
            <a:r>
              <a:rPr lang="es-ES" sz="1520"/>
              <a:t>Ocean and maritime </a:t>
            </a:r>
            <a:endParaRPr sz="1600"/>
          </a:p>
          <a:p>
            <a:pPr marL="534987" lvl="0" indent="-174623" algn="just" rtl="0">
              <a:lnSpc>
                <a:spcPct val="80000"/>
              </a:lnSpc>
              <a:spcBef>
                <a:spcPts val="304"/>
              </a:spcBef>
              <a:spcAft>
                <a:spcPts val="0"/>
              </a:spcAft>
              <a:buSzPts val="1520"/>
              <a:buChar char="•"/>
            </a:pPr>
            <a:r>
              <a:rPr lang="es-ES" sz="1520"/>
              <a:t>Climate change management</a:t>
            </a:r>
            <a:endParaRPr sz="1600"/>
          </a:p>
          <a:p>
            <a:pPr marL="534987" lvl="0" indent="-174623" algn="just" rtl="0">
              <a:lnSpc>
                <a:spcPct val="80000"/>
              </a:lnSpc>
              <a:spcBef>
                <a:spcPts val="304"/>
              </a:spcBef>
              <a:spcAft>
                <a:spcPts val="0"/>
              </a:spcAft>
              <a:buClr>
                <a:schemeClr val="dk1"/>
              </a:buClr>
              <a:buSzPts val="1520"/>
              <a:buChar char="•"/>
            </a:pPr>
            <a:r>
              <a:rPr lang="es-ES" sz="1520"/>
              <a:t>Tourism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
        <p:cNvGrpSpPr/>
        <p:nvPr/>
      </p:nvGrpSpPr>
      <p:grpSpPr>
        <a:xfrm>
          <a:off x="0" y="0"/>
          <a:ext cx="0" cy="0"/>
          <a:chOff x="0" y="0"/>
          <a:chExt cx="0" cy="0"/>
        </a:xfrm>
      </p:grpSpPr>
      <p:sp>
        <p:nvSpPr>
          <p:cNvPr id="47" name="Google Shape;47;g87e2c6590d_5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F3D8D"/>
              </a:buClr>
              <a:buSzPts val="4400"/>
              <a:buFont typeface="Calibri"/>
              <a:buNone/>
            </a:pPr>
            <a:r>
              <a:rPr lang="es-ES"/>
              <a:t>Forward project</a:t>
            </a:r>
            <a:endParaRPr/>
          </a:p>
        </p:txBody>
      </p:sp>
      <p:sp>
        <p:nvSpPr>
          <p:cNvPr id="48" name="Google Shape;48;g87e2c6590d_5_0"/>
          <p:cNvSpPr/>
          <p:nvPr/>
        </p:nvSpPr>
        <p:spPr>
          <a:xfrm>
            <a:off x="1057274" y="1548625"/>
            <a:ext cx="10382400" cy="7293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1800"/>
              <a:buFont typeface="Arial"/>
              <a:buNone/>
            </a:pPr>
            <a:r>
              <a:rPr lang="es-ES" sz="1800" b="1" i="0" u="sng" strike="noStrike" cap="none">
                <a:solidFill>
                  <a:srgbClr val="0F3D8D"/>
                </a:solidFill>
                <a:latin typeface="Calibri"/>
                <a:ea typeface="Calibri"/>
                <a:cs typeface="Calibri"/>
                <a:sym typeface="Calibri"/>
                <a:hlinkClick r:id="rId4"/>
              </a:rPr>
              <a:t>FORWARD</a:t>
            </a:r>
            <a:r>
              <a:rPr lang="es-ES" sz="1800" b="0" i="0" u="sng" strike="noStrike" cap="none">
                <a:solidFill>
                  <a:schemeClr val="dk1"/>
                </a:solidFill>
                <a:latin typeface="Calibri"/>
                <a:ea typeface="Calibri"/>
                <a:cs typeface="Calibri"/>
                <a:sym typeface="Calibri"/>
                <a:hlinkClick r:id="rId4"/>
              </a:rPr>
              <a:t> </a:t>
            </a:r>
            <a:r>
              <a:rPr lang="es-ES" sz="1800" b="0" i="0" u="none" strike="noStrike" cap="none">
                <a:solidFill>
                  <a:schemeClr val="dk1"/>
                </a:solidFill>
                <a:latin typeface="Calibri"/>
                <a:ea typeface="Calibri"/>
                <a:cs typeface="Calibri"/>
                <a:sym typeface="Calibri"/>
              </a:rPr>
              <a:t>‘Fostering research excellence in EU outermost regions’ is a project funded by the European Commission under the Horizon 2020 programme.   </a:t>
            </a:r>
            <a:endParaRPr sz="1800" b="0" i="0" u="none" strike="noStrike" cap="none">
              <a:solidFill>
                <a:schemeClr val="dk1"/>
              </a:solidFill>
              <a:latin typeface="Calibri"/>
              <a:ea typeface="Calibri"/>
              <a:cs typeface="Calibri"/>
              <a:sym typeface="Calibri"/>
            </a:endParaRPr>
          </a:p>
        </p:txBody>
      </p:sp>
      <p:sp>
        <p:nvSpPr>
          <p:cNvPr id="49" name="Google Shape;49;g87e2c6590d_5_0"/>
          <p:cNvSpPr txBox="1"/>
          <p:nvPr/>
        </p:nvSpPr>
        <p:spPr>
          <a:xfrm>
            <a:off x="1057275" y="2486025"/>
            <a:ext cx="5248200" cy="28563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Overall objectives :</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71475" marR="0" lvl="0" indent="-285750" algn="just" rtl="0">
              <a:lnSpc>
                <a:spcPct val="115000"/>
              </a:lnSpc>
              <a:spcBef>
                <a:spcPts val="0"/>
              </a:spcBef>
              <a:spcAft>
                <a:spcPts val="0"/>
              </a:spcAft>
              <a:buClr>
                <a:schemeClr val="dk1"/>
              </a:buClr>
              <a:buSzPts val="1100"/>
              <a:buFont typeface="Noto Sans Symbols"/>
              <a:buChar char="✔"/>
            </a:pPr>
            <a:r>
              <a:rPr lang="es-ES" sz="1800" b="0" i="0" u="none" strike="noStrike" cap="none">
                <a:solidFill>
                  <a:schemeClr val="dk1"/>
                </a:solidFill>
                <a:latin typeface="Calibri"/>
                <a:ea typeface="Calibri"/>
                <a:cs typeface="Calibri"/>
                <a:sym typeface="Calibri"/>
              </a:rPr>
              <a:t>Improve ORs’ </a:t>
            </a:r>
            <a:r>
              <a:rPr lang="es-ES" sz="1800" b="1" i="0" u="none" strike="noStrike" cap="none">
                <a:solidFill>
                  <a:schemeClr val="dk1"/>
                </a:solidFill>
                <a:latin typeface="Calibri"/>
                <a:ea typeface="Calibri"/>
                <a:cs typeface="Calibri"/>
                <a:sym typeface="Calibri"/>
              </a:rPr>
              <a:t>excellence in research </a:t>
            </a:r>
            <a:r>
              <a:rPr lang="es-ES" sz="1800" b="0" i="0" u="none" strike="noStrike" cap="none">
                <a:solidFill>
                  <a:schemeClr val="dk1"/>
                </a:solidFill>
                <a:latin typeface="Calibri"/>
                <a:ea typeface="Calibri"/>
                <a:cs typeface="Calibri"/>
                <a:sym typeface="Calibri"/>
              </a:rPr>
              <a:t>and their </a:t>
            </a:r>
            <a:r>
              <a:rPr lang="es-ES" sz="1800" b="1" i="0" u="none" strike="noStrike" cap="none">
                <a:solidFill>
                  <a:schemeClr val="dk1"/>
                </a:solidFill>
                <a:latin typeface="Calibri"/>
                <a:ea typeface="Calibri"/>
                <a:cs typeface="Calibri"/>
                <a:sym typeface="Calibri"/>
              </a:rPr>
              <a:t>innovation potential</a:t>
            </a:r>
            <a:endParaRPr sz="1400" b="0" i="0" u="none" strike="noStrike" cap="none">
              <a:solidFill>
                <a:srgbClr val="000000"/>
              </a:solidFill>
              <a:latin typeface="Arial"/>
              <a:ea typeface="Arial"/>
              <a:cs typeface="Arial"/>
              <a:sym typeface="Arial"/>
            </a:endParaRPr>
          </a:p>
          <a:p>
            <a:pPr marL="371475" marR="0" lvl="0" indent="-285750" algn="just" rtl="0">
              <a:lnSpc>
                <a:spcPct val="115000"/>
              </a:lnSpc>
              <a:spcBef>
                <a:spcPts val="0"/>
              </a:spcBef>
              <a:spcAft>
                <a:spcPts val="0"/>
              </a:spcAft>
              <a:buClr>
                <a:schemeClr val="dk1"/>
              </a:buClr>
              <a:buSzPts val="1100"/>
              <a:buFont typeface="Noto Sans Symbols"/>
              <a:buChar char="✔"/>
            </a:pPr>
            <a:r>
              <a:rPr lang="es-ES" sz="1800" b="0" i="0" u="none" strike="noStrike" cap="none">
                <a:solidFill>
                  <a:schemeClr val="dk1"/>
                </a:solidFill>
                <a:latin typeface="Calibri"/>
                <a:ea typeface="Calibri"/>
                <a:cs typeface="Calibri"/>
                <a:sym typeface="Calibri"/>
              </a:rPr>
              <a:t>Improve their participation in </a:t>
            </a:r>
            <a:r>
              <a:rPr lang="es-ES" sz="1800" b="1" i="0" u="none" strike="noStrike" cap="none">
                <a:solidFill>
                  <a:schemeClr val="dk1"/>
                </a:solidFill>
                <a:latin typeface="Calibri"/>
                <a:ea typeface="Calibri"/>
                <a:cs typeface="Calibri"/>
                <a:sym typeface="Calibri"/>
              </a:rPr>
              <a:t>EU research and innovation funded projects</a:t>
            </a:r>
            <a:endParaRPr sz="1400" b="0" i="0" u="none" strike="noStrike" cap="none">
              <a:solidFill>
                <a:srgbClr val="000000"/>
              </a:solidFill>
              <a:latin typeface="Arial"/>
              <a:ea typeface="Arial"/>
              <a:cs typeface="Arial"/>
              <a:sym typeface="Arial"/>
            </a:endParaRPr>
          </a:p>
          <a:p>
            <a:pPr marL="371475" marR="0" lvl="0" indent="-285750" algn="just" rtl="0">
              <a:lnSpc>
                <a:spcPct val="115000"/>
              </a:lnSpc>
              <a:spcBef>
                <a:spcPts val="0"/>
              </a:spcBef>
              <a:spcAft>
                <a:spcPts val="0"/>
              </a:spcAft>
              <a:buClr>
                <a:schemeClr val="dk1"/>
              </a:buClr>
              <a:buSzPts val="1100"/>
              <a:buFont typeface="Noto Sans Symbols"/>
              <a:buChar char="✔"/>
            </a:pPr>
            <a:r>
              <a:rPr lang="es-ES" sz="1800" b="0" i="0" u="none" strike="noStrike" cap="none">
                <a:solidFill>
                  <a:schemeClr val="dk1"/>
                </a:solidFill>
                <a:latin typeface="Calibri"/>
                <a:ea typeface="Calibri"/>
                <a:cs typeface="Calibri"/>
                <a:sym typeface="Calibri"/>
              </a:rPr>
              <a:t>Link research activities with </a:t>
            </a:r>
            <a:r>
              <a:rPr lang="es-ES" sz="1800" b="1" i="0" u="none" strike="noStrike" cap="none">
                <a:solidFill>
                  <a:schemeClr val="dk1"/>
                </a:solidFill>
                <a:latin typeface="Calibri"/>
                <a:ea typeface="Calibri"/>
                <a:cs typeface="Calibri"/>
                <a:sym typeface="Calibri"/>
              </a:rPr>
              <a:t>territorial development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g87e2c6590d_5_0"/>
          <p:cNvGrpSpPr/>
          <p:nvPr/>
        </p:nvGrpSpPr>
        <p:grpSpPr>
          <a:xfrm>
            <a:off x="7015711" y="2301764"/>
            <a:ext cx="4914788" cy="2984746"/>
            <a:chOff x="7074172" y="2755737"/>
            <a:chExt cx="4518514" cy="2639266"/>
          </a:xfrm>
        </p:grpSpPr>
        <p:pic>
          <p:nvPicPr>
            <p:cNvPr id="51" name="Google Shape;51;g87e2c6590d_5_0"/>
            <p:cNvPicPr preferRelativeResize="0"/>
            <p:nvPr/>
          </p:nvPicPr>
          <p:blipFill rotWithShape="1">
            <a:blip r:embed="rId5">
              <a:alphaModFix/>
            </a:blip>
            <a:srcRect/>
            <a:stretch/>
          </p:blipFill>
          <p:spPr>
            <a:xfrm>
              <a:off x="7074172" y="2755737"/>
              <a:ext cx="4518514" cy="2435456"/>
            </a:xfrm>
            <a:prstGeom prst="rect">
              <a:avLst/>
            </a:prstGeom>
            <a:noFill/>
            <a:ln>
              <a:noFill/>
            </a:ln>
          </p:spPr>
        </p:pic>
        <p:sp>
          <p:nvSpPr>
            <p:cNvPr id="52" name="Google Shape;52;g87e2c6590d_5_0"/>
            <p:cNvSpPr/>
            <p:nvPr/>
          </p:nvSpPr>
          <p:spPr>
            <a:xfrm>
              <a:off x="7096729" y="5150203"/>
              <a:ext cx="4400700" cy="24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1" u="none" strike="noStrike" cap="none">
                  <a:solidFill>
                    <a:srgbClr val="000000"/>
                  </a:solidFill>
                  <a:latin typeface="Arial"/>
                  <a:ea typeface="Arial"/>
                  <a:cs typeface="Arial"/>
                  <a:sym typeface="Arial"/>
                </a:rPr>
                <a:t>FORWARD  work packages</a:t>
              </a:r>
              <a:endParaRPr sz="1200" b="0" i="1" u="none" strike="noStrike" cap="non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7e2c6590d_5_131"/>
          <p:cNvSpPr txBox="1">
            <a:spLocks noGrp="1"/>
          </p:cNvSpPr>
          <p:nvPr>
            <p:ph type="title"/>
          </p:nvPr>
        </p:nvSpPr>
        <p:spPr>
          <a:xfrm>
            <a:off x="734623" y="397353"/>
            <a:ext cx="11212500" cy="64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36C09"/>
              </a:buClr>
              <a:buSzPts val="3200"/>
              <a:buFont typeface="Calibri"/>
              <a:buNone/>
            </a:pPr>
            <a:r>
              <a:rPr lang="es-ES" sz="3200" b="1">
                <a:solidFill>
                  <a:srgbClr val="E36C09"/>
                </a:solidFill>
              </a:rPr>
              <a:t>6) Climate change &amp; Energy transition</a:t>
            </a:r>
            <a:endParaRPr sz="3200">
              <a:solidFill>
                <a:srgbClr val="E36C09"/>
              </a:solidFill>
            </a:endParaRPr>
          </a:p>
        </p:txBody>
      </p:sp>
      <p:sp>
        <p:nvSpPr>
          <p:cNvPr id="197" name="Google Shape;197;g87e2c6590d_5_131"/>
          <p:cNvSpPr txBox="1">
            <a:spLocks noGrp="1"/>
          </p:cNvSpPr>
          <p:nvPr>
            <p:ph type="body" idx="1"/>
          </p:nvPr>
        </p:nvSpPr>
        <p:spPr>
          <a:xfrm>
            <a:off x="723900" y="1007712"/>
            <a:ext cx="10991700" cy="49206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1500"/>
              <a:buNone/>
            </a:pPr>
            <a:r>
              <a:rPr lang="es-ES" sz="1500">
                <a:solidFill>
                  <a:schemeClr val="dk1"/>
                </a:solidFill>
              </a:rPr>
              <a:t>ORs are especially vulnerable to global warming, in particular, to the rise in sea level and extreme weather conditions. Likewise, the ORs disperse and isolated geographical location in the globe provides an unique opportunity to study its interactions with land and atmosphere. Observations that are organized on a systematic basis for process understanding and model development, or other research or demonstration purposes. ORs have excellent renewable energy resources but they are not being used to their full extent for technical, economic and legislative barriers. Legislative barriers are mostly at national level. Moreover, the situation among ORs is heterogeneous.</a:t>
            </a:r>
            <a:endParaRPr>
              <a:solidFill>
                <a:schemeClr val="dk1"/>
              </a:solidFill>
            </a:endParaRPr>
          </a:p>
          <a:p>
            <a:pPr marL="0" lvl="0" indent="0" algn="just" rtl="0">
              <a:lnSpc>
                <a:spcPct val="90000"/>
              </a:lnSpc>
              <a:spcBef>
                <a:spcPts val="300"/>
              </a:spcBef>
              <a:spcAft>
                <a:spcPts val="0"/>
              </a:spcAft>
              <a:buClr>
                <a:schemeClr val="dk1"/>
              </a:buClr>
              <a:buSzPts val="1500"/>
              <a:buNone/>
            </a:pPr>
            <a:endParaRPr sz="1500"/>
          </a:p>
          <a:p>
            <a:pPr marL="0" lvl="0" indent="0" algn="just" rtl="0">
              <a:lnSpc>
                <a:spcPct val="90000"/>
              </a:lnSpc>
              <a:spcBef>
                <a:spcPts val="300"/>
              </a:spcBef>
              <a:spcAft>
                <a:spcPts val="0"/>
              </a:spcAft>
              <a:buClr>
                <a:schemeClr val="dk1"/>
              </a:buClr>
              <a:buSzPts val="1500"/>
              <a:buNone/>
            </a:pPr>
            <a:r>
              <a:rPr lang="es-ES" sz="1500" u="sng"/>
              <a:t>Some scientific domains of expertise and policy objectives are: </a:t>
            </a:r>
            <a:endParaRPr u="sng"/>
          </a:p>
          <a:p>
            <a:pPr marL="534987" lvl="0" indent="-266697" algn="l" rtl="0">
              <a:lnSpc>
                <a:spcPct val="90000"/>
              </a:lnSpc>
              <a:spcBef>
                <a:spcPts val="300"/>
              </a:spcBef>
              <a:spcAft>
                <a:spcPts val="0"/>
              </a:spcAft>
              <a:buSzPts val="1500"/>
              <a:buChar char="•"/>
            </a:pPr>
            <a:r>
              <a:rPr lang="es-ES" sz="1500"/>
              <a:t>Climatology and climate change</a:t>
            </a:r>
            <a:endParaRPr/>
          </a:p>
          <a:p>
            <a:pPr marL="534987" lvl="0" indent="-266697" algn="l" rtl="0">
              <a:lnSpc>
                <a:spcPct val="90000"/>
              </a:lnSpc>
              <a:spcBef>
                <a:spcPts val="300"/>
              </a:spcBef>
              <a:spcAft>
                <a:spcPts val="0"/>
              </a:spcAft>
              <a:buSzPts val="1500"/>
              <a:buChar char="•"/>
            </a:pPr>
            <a:r>
              <a:rPr lang="es-ES" sz="1500">
                <a:solidFill>
                  <a:schemeClr val="dk1"/>
                </a:solidFill>
              </a:rPr>
              <a:t>Forecasting and integration of variable renewables in isolated electricity grids</a:t>
            </a:r>
            <a:endParaRPr sz="1500">
              <a:solidFill>
                <a:schemeClr val="dk1"/>
              </a:solidFill>
            </a:endParaRPr>
          </a:p>
          <a:p>
            <a:pPr marL="534987" lvl="0" indent="-266697" algn="l" rtl="0">
              <a:lnSpc>
                <a:spcPct val="90000"/>
              </a:lnSpc>
              <a:spcBef>
                <a:spcPts val="300"/>
              </a:spcBef>
              <a:spcAft>
                <a:spcPts val="0"/>
              </a:spcAft>
              <a:buSzPts val="1500"/>
              <a:buChar char="•"/>
            </a:pPr>
            <a:r>
              <a:rPr lang="es-ES" sz="1500">
                <a:solidFill>
                  <a:schemeClr val="dk1"/>
                </a:solidFill>
              </a:rPr>
              <a:t>Energy efficiency, both thermal and electric, including bioclimatic architecture</a:t>
            </a:r>
            <a:endParaRPr sz="1500">
              <a:solidFill>
                <a:schemeClr val="dk1"/>
              </a:solidFill>
            </a:endParaRPr>
          </a:p>
          <a:p>
            <a:pPr marL="534987" lvl="0" indent="-266697" algn="l" rtl="0">
              <a:lnSpc>
                <a:spcPct val="90000"/>
              </a:lnSpc>
              <a:spcBef>
                <a:spcPts val="300"/>
              </a:spcBef>
              <a:spcAft>
                <a:spcPts val="0"/>
              </a:spcAft>
              <a:buSzPts val="1500"/>
              <a:buChar char="•"/>
            </a:pPr>
            <a:r>
              <a:rPr lang="es-ES" sz="1500">
                <a:solidFill>
                  <a:schemeClr val="dk1"/>
                </a:solidFill>
              </a:rPr>
              <a:t>Integration of variable renewables in (isolated) electricity grids</a:t>
            </a:r>
            <a:endParaRPr sz="1500">
              <a:solidFill>
                <a:schemeClr val="dk1"/>
              </a:solidFill>
            </a:endParaRPr>
          </a:p>
          <a:p>
            <a:pPr marL="534987" lvl="0" indent="-266697" algn="l" rtl="0">
              <a:lnSpc>
                <a:spcPct val="90000"/>
              </a:lnSpc>
              <a:spcBef>
                <a:spcPts val="300"/>
              </a:spcBef>
              <a:spcAft>
                <a:spcPts val="0"/>
              </a:spcAft>
              <a:buClr>
                <a:schemeClr val="dk1"/>
              </a:buClr>
              <a:buSzPts val="1500"/>
              <a:buChar char="•"/>
            </a:pPr>
            <a:r>
              <a:rPr lang="es-ES" sz="1500">
                <a:solidFill>
                  <a:schemeClr val="dk1"/>
                </a:solidFill>
              </a:rPr>
              <a:t>Small -and medium scale stand- alone energy systems</a:t>
            </a:r>
            <a:endParaRPr sz="1500">
              <a:solidFill>
                <a:schemeClr val="dk1"/>
              </a:solidFill>
            </a:endParaRPr>
          </a:p>
          <a:p>
            <a:pPr marL="534987" lvl="0" indent="-266697" algn="l" rtl="0">
              <a:lnSpc>
                <a:spcPct val="90000"/>
              </a:lnSpc>
              <a:spcBef>
                <a:spcPts val="300"/>
              </a:spcBef>
              <a:spcAft>
                <a:spcPts val="0"/>
              </a:spcAft>
              <a:buClr>
                <a:schemeClr val="dk1"/>
              </a:buClr>
              <a:buSzPts val="1500"/>
              <a:buChar char="•"/>
            </a:pPr>
            <a:r>
              <a:rPr lang="es-ES" sz="1500"/>
              <a:t>Smart grids, including micro- and mini-grids and hybrid systems</a:t>
            </a:r>
            <a:endParaRPr sz="1500"/>
          </a:p>
          <a:p>
            <a:pPr marL="534987" lvl="0" indent="-266697" algn="l" rtl="0">
              <a:lnSpc>
                <a:spcPct val="90000"/>
              </a:lnSpc>
              <a:spcBef>
                <a:spcPts val="300"/>
              </a:spcBef>
              <a:spcAft>
                <a:spcPts val="0"/>
              </a:spcAft>
              <a:buClr>
                <a:schemeClr val="dk1"/>
              </a:buClr>
              <a:buSzPts val="1500"/>
              <a:buChar char="•"/>
            </a:pPr>
            <a:r>
              <a:rPr lang="es-ES" sz="1500"/>
              <a:t>Transport electrification/descarbonisation</a:t>
            </a:r>
            <a:endParaRPr sz="1500"/>
          </a:p>
          <a:p>
            <a:pPr marL="534987" lvl="0" indent="-266697" algn="l" rtl="0">
              <a:lnSpc>
                <a:spcPct val="90000"/>
              </a:lnSpc>
              <a:spcBef>
                <a:spcPts val="300"/>
              </a:spcBef>
              <a:spcAft>
                <a:spcPts val="0"/>
              </a:spcAft>
              <a:buClr>
                <a:schemeClr val="dk1"/>
              </a:buClr>
              <a:buSzPts val="1500"/>
              <a:buChar char="•"/>
            </a:pPr>
            <a:r>
              <a:rPr lang="es-ES" sz="1500"/>
              <a:t>“New” renewable energies such as high enthalpy geothermal energy, off-shore wind energy, wave energy, ocean thermal energy conversion…</a:t>
            </a:r>
            <a:endParaRPr sz="1500"/>
          </a:p>
          <a:p>
            <a:pPr marL="534987" lvl="0" indent="-266697" algn="l" rtl="0">
              <a:lnSpc>
                <a:spcPct val="90000"/>
              </a:lnSpc>
              <a:spcBef>
                <a:spcPts val="300"/>
              </a:spcBef>
              <a:spcAft>
                <a:spcPts val="0"/>
              </a:spcAft>
              <a:buClr>
                <a:schemeClr val="dk1"/>
              </a:buClr>
              <a:buSzPts val="1500"/>
              <a:buChar char="•"/>
            </a:pPr>
            <a:r>
              <a:rPr lang="es-ES" sz="1500"/>
              <a:t>Energy storage</a:t>
            </a:r>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87e2c6590d_5_136"/>
          <p:cNvSpPr txBox="1">
            <a:spLocks noGrp="1"/>
          </p:cNvSpPr>
          <p:nvPr>
            <p:ph type="title"/>
          </p:nvPr>
        </p:nvSpPr>
        <p:spPr>
          <a:xfrm>
            <a:off x="561595" y="150515"/>
            <a:ext cx="109110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953734"/>
              </a:buClr>
              <a:buSzPts val="2400"/>
              <a:buFont typeface="Calibri"/>
              <a:buNone/>
            </a:pPr>
            <a:r>
              <a:rPr lang="es-ES" sz="2400" b="1">
                <a:solidFill>
                  <a:srgbClr val="953734"/>
                </a:solidFill>
              </a:rPr>
              <a:t>7) Agriculture, applied life sciences, biotechnology, and biosystems engineering</a:t>
            </a:r>
            <a:endParaRPr sz="4000">
              <a:solidFill>
                <a:srgbClr val="953734"/>
              </a:solidFill>
            </a:endParaRPr>
          </a:p>
        </p:txBody>
      </p:sp>
      <p:sp>
        <p:nvSpPr>
          <p:cNvPr id="203" name="Google Shape;203;g87e2c6590d_5_136"/>
          <p:cNvSpPr txBox="1"/>
          <p:nvPr/>
        </p:nvSpPr>
        <p:spPr>
          <a:xfrm>
            <a:off x="623400" y="1149501"/>
            <a:ext cx="10849200" cy="3554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500"/>
              <a:buFont typeface="Arial"/>
              <a:buNone/>
            </a:pPr>
            <a:r>
              <a:rPr lang="es-ES" sz="1500" b="0" i="0" u="none" strike="noStrike" cap="none">
                <a:solidFill>
                  <a:schemeClr val="dk1"/>
                </a:solidFill>
                <a:latin typeface="Calibri"/>
                <a:ea typeface="Calibri"/>
                <a:cs typeface="Calibri"/>
                <a:sym typeface="Calibri"/>
              </a:rPr>
              <a:t>The nine ORs significant areas linked to resources (agriculture, forestry…) offering opportunities for developing for example the </a:t>
            </a:r>
            <a:r>
              <a:rPr lang="es-ES" sz="1500" b="1" i="0" u="none" strike="noStrike" cap="none">
                <a:solidFill>
                  <a:schemeClr val="dk1"/>
                </a:solidFill>
                <a:latin typeface="Calibri"/>
                <a:ea typeface="Calibri"/>
                <a:cs typeface="Calibri"/>
                <a:sym typeface="Calibri"/>
              </a:rPr>
              <a:t>circular economy </a:t>
            </a:r>
            <a:r>
              <a:rPr lang="es-ES" sz="1500" b="0" i="0" u="none" strike="noStrike" cap="none">
                <a:solidFill>
                  <a:schemeClr val="dk1"/>
                </a:solidFill>
                <a:latin typeface="Calibri"/>
                <a:ea typeface="Calibri"/>
                <a:cs typeface="Calibri"/>
                <a:sym typeface="Calibri"/>
              </a:rPr>
              <a:t>and making them important players in governance. Their rich biodiversity – a buffer against storm and flood surges, is also the basis for key economic sectors.</a:t>
            </a:r>
            <a:endParaRPr sz="15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500"/>
              <a:buFont typeface="Arial"/>
              <a:buNone/>
            </a:pPr>
            <a:r>
              <a:rPr lang="es-ES" sz="1500" b="0" i="0" u="sng" strike="noStrike" cap="none">
                <a:solidFill>
                  <a:schemeClr val="dk1"/>
                </a:solidFill>
                <a:latin typeface="Calibri"/>
                <a:ea typeface="Calibri"/>
                <a:cs typeface="Calibri"/>
                <a:sym typeface="Calibri"/>
              </a:rPr>
              <a:t>Some scientific domains of expertise and policy objectives are: </a:t>
            </a:r>
            <a:endParaRPr sz="1400" b="0" i="0" u="sng"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542925" marR="0" lvl="0" indent="-285750" algn="l" rtl="0">
              <a:lnSpc>
                <a:spcPct val="100000"/>
              </a:lnSpc>
              <a:spcBef>
                <a:spcPts val="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Water treatment and waste water management</a:t>
            </a:r>
            <a:endParaRPr sz="3200" b="0" i="0" u="none" strike="noStrike" cap="none">
              <a:solidFill>
                <a:schemeClr val="dk1"/>
              </a:solidFill>
              <a:latin typeface="Calibri"/>
              <a:ea typeface="Calibri"/>
              <a:cs typeface="Calibri"/>
              <a:sym typeface="Calibri"/>
            </a:endParaRPr>
          </a:p>
          <a:p>
            <a:pPr marL="542925" marR="0" lvl="0" indent="-285750" algn="l" rtl="0">
              <a:lnSpc>
                <a:spcPct val="100000"/>
              </a:lnSpc>
              <a:spcBef>
                <a:spcPts val="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Agroecology and Valorization of bioresources (phytopharmacy and Phytocosmetics)</a:t>
            </a:r>
            <a:endParaRPr sz="1400" b="0" i="0" u="none" strike="noStrike" cap="none">
              <a:solidFill>
                <a:srgbClr val="000000"/>
              </a:solidFill>
              <a:latin typeface="Arial"/>
              <a:ea typeface="Arial"/>
              <a:cs typeface="Arial"/>
              <a:sym typeface="Arial"/>
            </a:endParaRPr>
          </a:p>
          <a:p>
            <a:pPr marL="542925" marR="0" lvl="0" indent="-285750" algn="l" rtl="0">
              <a:lnSpc>
                <a:spcPct val="100000"/>
              </a:lnSpc>
              <a:spcBef>
                <a:spcPts val="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Quality of agrofood, food supplements and food security.</a:t>
            </a:r>
            <a:endParaRPr sz="1400" b="0" i="0" u="none" strike="noStrike" cap="none">
              <a:solidFill>
                <a:srgbClr val="000000"/>
              </a:solidFill>
              <a:latin typeface="Arial"/>
              <a:ea typeface="Arial"/>
              <a:cs typeface="Arial"/>
              <a:sym typeface="Arial"/>
            </a:endParaRPr>
          </a:p>
          <a:p>
            <a:pPr marL="542925" marR="0" lvl="0" indent="-285750" algn="l" rtl="0">
              <a:lnSpc>
                <a:spcPct val="100000"/>
              </a:lnSpc>
              <a:spcBef>
                <a:spcPts val="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Renewal of the agri-food industries by developing specific expertise and products</a:t>
            </a:r>
            <a:endParaRPr sz="1400" b="0" i="0" u="none" strike="noStrike" cap="none">
              <a:solidFill>
                <a:srgbClr val="000000"/>
              </a:solidFill>
              <a:latin typeface="Arial"/>
              <a:ea typeface="Arial"/>
              <a:cs typeface="Arial"/>
              <a:sym typeface="Arial"/>
            </a:endParaRPr>
          </a:p>
          <a:p>
            <a:pPr marL="542925" marR="0" lvl="0" indent="-285750" algn="l" rtl="0">
              <a:lnSpc>
                <a:spcPct val="100000"/>
              </a:lnSpc>
              <a:spcBef>
                <a:spcPts val="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Bioproducts and Biosystems engineering</a:t>
            </a:r>
            <a:endParaRPr sz="1400" b="0" i="0" u="none" strike="noStrike" cap="none">
              <a:solidFill>
                <a:srgbClr val="000000"/>
              </a:solidFill>
              <a:latin typeface="Arial"/>
              <a:ea typeface="Arial"/>
              <a:cs typeface="Arial"/>
              <a:sym typeface="Arial"/>
            </a:endParaRPr>
          </a:p>
          <a:p>
            <a:pPr marL="542925" marR="0" lvl="0" indent="-285750" algn="l" rtl="0">
              <a:lnSpc>
                <a:spcPct val="100000"/>
              </a:lnSpc>
              <a:spcBef>
                <a:spcPts val="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Bioeconomy </a:t>
            </a:r>
            <a:endParaRPr sz="1400" b="0" i="0" u="none" strike="noStrike" cap="none">
              <a:solidFill>
                <a:srgbClr val="000000"/>
              </a:solidFill>
              <a:latin typeface="Arial"/>
              <a:ea typeface="Arial"/>
              <a:cs typeface="Arial"/>
              <a:sym typeface="Arial"/>
            </a:endParaRPr>
          </a:p>
          <a:p>
            <a:pPr marL="542925" marR="0" lvl="0" indent="-285750" algn="l" rtl="0">
              <a:lnSpc>
                <a:spcPct val="100000"/>
              </a:lnSpc>
              <a:spcBef>
                <a:spcPts val="0"/>
              </a:spcBef>
              <a:spcAft>
                <a:spcPts val="0"/>
              </a:spcAft>
              <a:buClr>
                <a:schemeClr val="dk1"/>
              </a:buClr>
              <a:buSzPts val="1500"/>
              <a:buFont typeface="Arial"/>
              <a:buChar char="•"/>
            </a:pPr>
            <a:r>
              <a:rPr lang="es-ES" sz="1500" b="0" i="0" u="none" strike="noStrike" cap="none">
                <a:solidFill>
                  <a:schemeClr val="dk1"/>
                </a:solidFill>
                <a:latin typeface="Calibri"/>
                <a:ea typeface="Calibri"/>
                <a:cs typeface="Calibri"/>
                <a:sym typeface="Calibri"/>
              </a:rPr>
              <a:t>Micro-organisms, Pathology and molecular genetics: development of genome innovations for selecting varieties adapted to tropical production</a:t>
            </a:r>
            <a:endParaRPr sz="1400" b="0" i="0" u="none" strike="noStrike" cap="none">
              <a:solidFill>
                <a:srgbClr val="000000"/>
              </a:solidFill>
              <a:latin typeface="Arial"/>
              <a:ea typeface="Arial"/>
              <a:cs typeface="Arial"/>
              <a:sym typeface="Arial"/>
            </a:endParaRPr>
          </a:p>
          <a:p>
            <a:pPr marL="257175"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87e2c6590d_5_141"/>
          <p:cNvSpPr txBox="1">
            <a:spLocks noGrp="1"/>
          </p:cNvSpPr>
          <p:nvPr>
            <p:ph type="title"/>
          </p:nvPr>
        </p:nvSpPr>
        <p:spPr>
          <a:xfrm>
            <a:off x="609600" y="159569"/>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B050"/>
              </a:buClr>
              <a:buSzPts val="3200"/>
              <a:buFont typeface="Calibri"/>
              <a:buNone/>
            </a:pPr>
            <a:r>
              <a:rPr lang="es-ES" sz="3200" b="1">
                <a:solidFill>
                  <a:srgbClr val="00B050"/>
                </a:solidFill>
              </a:rPr>
              <a:t>8) Biodiversity conservation &amp; restoration</a:t>
            </a:r>
            <a:endParaRPr sz="3200">
              <a:solidFill>
                <a:srgbClr val="00B050"/>
              </a:solidFill>
            </a:endParaRPr>
          </a:p>
        </p:txBody>
      </p:sp>
      <p:sp>
        <p:nvSpPr>
          <p:cNvPr id="209" name="Google Shape;209;g87e2c6590d_5_141"/>
          <p:cNvSpPr txBox="1">
            <a:spLocks noGrp="1"/>
          </p:cNvSpPr>
          <p:nvPr>
            <p:ph type="body" idx="1"/>
          </p:nvPr>
        </p:nvSpPr>
        <p:spPr>
          <a:xfrm>
            <a:off x="623392" y="1081683"/>
            <a:ext cx="10972800" cy="42153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500"/>
              <a:buNone/>
            </a:pPr>
            <a:r>
              <a:rPr lang="es-ES" sz="1500"/>
              <a:t>OR are among the most ecologically vulnerable territories of the Union. Indeed, their small size, isolation and high level of endemic biodiversity, make them particularly exposed to anthropogenic and climate-change induced dynamics threatening natural ecosystems on a global scale and the communities which rely on them. It is also a way to turn a threat into an opportunity by positioning outermost regions as living labs of biodiversity conservation and restoration.</a:t>
            </a:r>
            <a:endParaRPr/>
          </a:p>
          <a:p>
            <a:pPr marL="0" lvl="0" indent="0" algn="just" rtl="0">
              <a:lnSpc>
                <a:spcPct val="90000"/>
              </a:lnSpc>
              <a:spcBef>
                <a:spcPts val="300"/>
              </a:spcBef>
              <a:spcAft>
                <a:spcPts val="0"/>
              </a:spcAft>
              <a:buClr>
                <a:schemeClr val="dk1"/>
              </a:buClr>
              <a:buSzPts val="1500"/>
              <a:buNone/>
            </a:pPr>
            <a:endParaRPr sz="1500"/>
          </a:p>
          <a:p>
            <a:pPr marL="0" lvl="0" indent="0" algn="just" rtl="0">
              <a:lnSpc>
                <a:spcPct val="90000"/>
              </a:lnSpc>
              <a:spcBef>
                <a:spcPts val="300"/>
              </a:spcBef>
              <a:spcAft>
                <a:spcPts val="0"/>
              </a:spcAft>
              <a:buClr>
                <a:schemeClr val="dk1"/>
              </a:buClr>
              <a:buSzPts val="1500"/>
              <a:buNone/>
            </a:pPr>
            <a:r>
              <a:rPr lang="es-ES" sz="1500" u="sng"/>
              <a:t>Some scientific domains of expertise and policy objectives are: </a:t>
            </a:r>
            <a:endParaRPr u="sng"/>
          </a:p>
          <a:p>
            <a:pPr marL="0" lvl="0" indent="0" algn="l" rtl="0">
              <a:lnSpc>
                <a:spcPct val="90000"/>
              </a:lnSpc>
              <a:spcBef>
                <a:spcPts val="300"/>
              </a:spcBef>
              <a:spcAft>
                <a:spcPts val="0"/>
              </a:spcAft>
              <a:buClr>
                <a:schemeClr val="dk1"/>
              </a:buClr>
              <a:buSzPts val="1500"/>
              <a:buNone/>
            </a:pPr>
            <a:endParaRPr sz="1500"/>
          </a:p>
          <a:p>
            <a:pPr marL="630237" lvl="0" indent="-269875" algn="l" rtl="0">
              <a:lnSpc>
                <a:spcPct val="90000"/>
              </a:lnSpc>
              <a:spcBef>
                <a:spcPts val="300"/>
              </a:spcBef>
              <a:spcAft>
                <a:spcPts val="0"/>
              </a:spcAft>
              <a:buClr>
                <a:schemeClr val="dk1"/>
              </a:buClr>
              <a:buSzPts val="1500"/>
              <a:buChar char="•"/>
            </a:pPr>
            <a:r>
              <a:rPr lang="es-ES" sz="1500"/>
              <a:t>Biodiversity, Ecology &amp; Conservation of species and ecosystems</a:t>
            </a:r>
            <a:endParaRPr sz="1500"/>
          </a:p>
          <a:p>
            <a:pPr marL="630237" lvl="0" indent="-269875" algn="l" rtl="0">
              <a:lnSpc>
                <a:spcPct val="90000"/>
              </a:lnSpc>
              <a:spcBef>
                <a:spcPts val="300"/>
              </a:spcBef>
              <a:spcAft>
                <a:spcPts val="0"/>
              </a:spcAft>
              <a:buClr>
                <a:schemeClr val="dk1"/>
              </a:buClr>
              <a:buSzPts val="1500"/>
              <a:buChar char="•"/>
            </a:pPr>
            <a:r>
              <a:rPr lang="es-ES" sz="1500"/>
              <a:t>Biogeography and evolutionary processes</a:t>
            </a:r>
            <a:endParaRPr sz="1500"/>
          </a:p>
          <a:p>
            <a:pPr marL="630237" lvl="0" indent="-269875" algn="l" rtl="0">
              <a:lnSpc>
                <a:spcPct val="90000"/>
              </a:lnSpc>
              <a:spcBef>
                <a:spcPts val="300"/>
              </a:spcBef>
              <a:spcAft>
                <a:spcPts val="0"/>
              </a:spcAft>
              <a:buSzPts val="1500"/>
              <a:buChar char="•"/>
            </a:pPr>
            <a:r>
              <a:rPr lang="es-ES" sz="1500"/>
              <a:t>Terrestrial ecology</a:t>
            </a:r>
            <a:endParaRPr sz="1500"/>
          </a:p>
          <a:p>
            <a:pPr marL="630237" lvl="0" indent="-269875" algn="l" rtl="0">
              <a:lnSpc>
                <a:spcPct val="90000"/>
              </a:lnSpc>
              <a:spcBef>
                <a:spcPts val="300"/>
              </a:spcBef>
              <a:spcAft>
                <a:spcPts val="0"/>
              </a:spcAft>
              <a:buSzPts val="1500"/>
              <a:buChar char="•"/>
            </a:pPr>
            <a:r>
              <a:rPr lang="es-ES" sz="1500"/>
              <a:t>Invasive alien species and other environmental risks</a:t>
            </a:r>
            <a:endParaRPr sz="1500"/>
          </a:p>
          <a:p>
            <a:pPr marL="630237" lvl="0" indent="-269875" algn="l" rtl="0">
              <a:lnSpc>
                <a:spcPct val="90000"/>
              </a:lnSpc>
              <a:spcBef>
                <a:spcPts val="300"/>
              </a:spcBef>
              <a:spcAft>
                <a:spcPts val="0"/>
              </a:spcAft>
              <a:buSzPts val="1500"/>
              <a:buChar char="•"/>
            </a:pPr>
            <a:r>
              <a:rPr lang="es-ES" sz="1500"/>
              <a:t>Evolution and Interactions in Caribbean, Macaronesian and Indian Ocean Area, and Amazonian systems</a:t>
            </a:r>
            <a:endParaRPr sz="1500"/>
          </a:p>
          <a:p>
            <a:pPr marL="630237" lvl="0" indent="-269875" algn="l" rtl="0">
              <a:lnSpc>
                <a:spcPct val="90000"/>
              </a:lnSpc>
              <a:spcBef>
                <a:spcPts val="300"/>
              </a:spcBef>
              <a:spcAft>
                <a:spcPts val="0"/>
              </a:spcAft>
              <a:buClr>
                <a:schemeClr val="dk1"/>
              </a:buClr>
              <a:buSzPts val="1500"/>
              <a:buChar char="•"/>
            </a:pPr>
            <a:r>
              <a:rPr lang="es-ES" sz="1500"/>
              <a:t>Conservation of natural heritage &amp; Understanding of heritage and landscape</a:t>
            </a:r>
            <a:endParaRPr sz="1500"/>
          </a:p>
          <a:p>
            <a:pPr marL="630237" lvl="0" indent="-269875" algn="l" rtl="0">
              <a:lnSpc>
                <a:spcPct val="90000"/>
              </a:lnSpc>
              <a:spcBef>
                <a:spcPts val="300"/>
              </a:spcBef>
              <a:spcAft>
                <a:spcPts val="0"/>
              </a:spcAft>
              <a:buSzPts val="1500"/>
              <a:buChar char="•"/>
            </a:pPr>
            <a:r>
              <a:rPr lang="es-ES" sz="1500"/>
              <a:t>Biosphere conservation, social-environmental conflicts, greening of public action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87e2c6590d_5_146"/>
          <p:cNvSpPr txBox="1">
            <a:spLocks noGrp="1"/>
          </p:cNvSpPr>
          <p:nvPr>
            <p:ph type="title"/>
          </p:nvPr>
        </p:nvSpPr>
        <p:spPr>
          <a:xfrm>
            <a:off x="609600" y="117648"/>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200"/>
              <a:buFont typeface="Calibri"/>
              <a:buNone/>
            </a:pPr>
            <a:r>
              <a:rPr lang="es-ES" sz="3200" b="1">
                <a:solidFill>
                  <a:schemeClr val="accent1"/>
                </a:solidFill>
              </a:rPr>
              <a:t>9) Marine sciences &amp; technologies</a:t>
            </a:r>
            <a:endParaRPr sz="3200" b="1">
              <a:solidFill>
                <a:schemeClr val="accent1"/>
              </a:solidFill>
            </a:endParaRPr>
          </a:p>
        </p:txBody>
      </p:sp>
      <p:sp>
        <p:nvSpPr>
          <p:cNvPr id="215" name="Google Shape;215;g87e2c6590d_5_146"/>
          <p:cNvSpPr txBox="1">
            <a:spLocks noGrp="1"/>
          </p:cNvSpPr>
          <p:nvPr>
            <p:ph type="body" idx="1"/>
          </p:nvPr>
        </p:nvSpPr>
        <p:spPr>
          <a:xfrm>
            <a:off x="609600" y="1088025"/>
            <a:ext cx="10972800" cy="47259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1600"/>
              <a:buNone/>
            </a:pPr>
            <a:r>
              <a:rPr lang="es-ES" sz="1600"/>
              <a:t>The nine ORs significant exclusive economic zones linked to marine resources (aquaculture, biodiversity, fisheries...) and are in the front line of climate change, which threaten the use of seas, ocean and coasts and calls for innovative and technological solutions, offering opportunities for developing the </a:t>
            </a:r>
            <a:r>
              <a:rPr lang="es-ES" sz="1600" b="1"/>
              <a:t>blue economy </a:t>
            </a:r>
            <a:r>
              <a:rPr lang="es-ES" sz="1600"/>
              <a:t>and making them important players in international ocean governance. </a:t>
            </a:r>
            <a:endParaRPr/>
          </a:p>
          <a:p>
            <a:pPr marL="0" lvl="0" indent="0" algn="l" rtl="0">
              <a:lnSpc>
                <a:spcPct val="90000"/>
              </a:lnSpc>
              <a:spcBef>
                <a:spcPts val="320"/>
              </a:spcBef>
              <a:spcAft>
                <a:spcPts val="0"/>
              </a:spcAft>
              <a:buClr>
                <a:schemeClr val="dk1"/>
              </a:buClr>
              <a:buSzPts val="1600"/>
              <a:buNone/>
            </a:pPr>
            <a:endParaRPr sz="1600"/>
          </a:p>
          <a:p>
            <a:pPr marL="0" lvl="0" indent="0" algn="just" rtl="0">
              <a:lnSpc>
                <a:spcPct val="90000"/>
              </a:lnSpc>
              <a:spcBef>
                <a:spcPts val="320"/>
              </a:spcBef>
              <a:spcAft>
                <a:spcPts val="0"/>
              </a:spcAft>
              <a:buClr>
                <a:schemeClr val="dk1"/>
              </a:buClr>
              <a:buSzPts val="1600"/>
              <a:buNone/>
            </a:pPr>
            <a:r>
              <a:rPr lang="es-ES" sz="1600" u="sng"/>
              <a:t>Some scientific domains of expertise and policy objectives are: </a:t>
            </a:r>
            <a:endParaRPr u="sng"/>
          </a:p>
          <a:p>
            <a:pPr marL="0" lvl="0" indent="0" algn="l" rtl="0">
              <a:lnSpc>
                <a:spcPct val="90000"/>
              </a:lnSpc>
              <a:spcBef>
                <a:spcPts val="320"/>
              </a:spcBef>
              <a:spcAft>
                <a:spcPts val="0"/>
              </a:spcAft>
              <a:buClr>
                <a:schemeClr val="dk1"/>
              </a:buClr>
              <a:buSzPts val="1600"/>
              <a:buNone/>
            </a:pPr>
            <a:endParaRPr sz="1600"/>
          </a:p>
          <a:p>
            <a:pPr marL="444500" marR="0" lvl="0" indent="-166686" algn="l" rtl="0">
              <a:lnSpc>
                <a:spcPct val="90000"/>
              </a:lnSpc>
              <a:spcBef>
                <a:spcPts val="320"/>
              </a:spcBef>
              <a:spcAft>
                <a:spcPts val="0"/>
              </a:spcAft>
              <a:buSzPts val="1600"/>
              <a:buChar char="•"/>
            </a:pPr>
            <a:r>
              <a:rPr lang="es-ES" sz="1600"/>
              <a:t>Aquaculture and fisheries</a:t>
            </a:r>
            <a:endParaRPr sz="1600"/>
          </a:p>
          <a:p>
            <a:pPr marL="444500" marR="0" lvl="0" indent="-166686" algn="l" rtl="0">
              <a:lnSpc>
                <a:spcPct val="90000"/>
              </a:lnSpc>
              <a:spcBef>
                <a:spcPts val="320"/>
              </a:spcBef>
              <a:spcAft>
                <a:spcPts val="0"/>
              </a:spcAft>
              <a:buSzPts val="1600"/>
              <a:buChar char="•"/>
            </a:pPr>
            <a:r>
              <a:rPr lang="es-ES" sz="1600"/>
              <a:t>Biodiversity, marine ecology and Conservation, Coral reef health...</a:t>
            </a:r>
            <a:endParaRPr sz="1600"/>
          </a:p>
          <a:p>
            <a:pPr marL="444500" marR="0" lvl="0" indent="-166686" algn="l" rtl="0">
              <a:lnSpc>
                <a:spcPct val="90000"/>
              </a:lnSpc>
              <a:spcBef>
                <a:spcPts val="320"/>
              </a:spcBef>
              <a:spcAft>
                <a:spcPts val="0"/>
              </a:spcAft>
              <a:buSzPts val="1600"/>
              <a:buChar char="•"/>
            </a:pPr>
            <a:r>
              <a:rPr lang="es-ES" sz="1600"/>
              <a:t>Desalination systems for water scarcity affected regions with high insolation</a:t>
            </a:r>
            <a:endParaRPr sz="1600"/>
          </a:p>
          <a:p>
            <a:pPr marL="444500" marR="0" lvl="0" indent="-166686" algn="l" rtl="0">
              <a:lnSpc>
                <a:spcPct val="90000"/>
              </a:lnSpc>
              <a:spcBef>
                <a:spcPts val="320"/>
              </a:spcBef>
              <a:spcAft>
                <a:spcPts val="0"/>
              </a:spcAft>
              <a:buSzPts val="1600"/>
              <a:buChar char="•"/>
            </a:pPr>
            <a:r>
              <a:rPr lang="es-ES" sz="1600"/>
              <a:t>Marine spatial planning and management of marine resources and ecosystems</a:t>
            </a:r>
            <a:endParaRPr sz="1600"/>
          </a:p>
          <a:p>
            <a:pPr marL="444500" lvl="0" indent="-166686" algn="l" rtl="0">
              <a:lnSpc>
                <a:spcPct val="90000"/>
              </a:lnSpc>
              <a:spcBef>
                <a:spcPts val="320"/>
              </a:spcBef>
              <a:spcAft>
                <a:spcPts val="0"/>
              </a:spcAft>
              <a:buSzPts val="1600"/>
              <a:buChar char="•"/>
            </a:pPr>
            <a:r>
              <a:rPr lang="es-ES" sz="1600"/>
              <a:t>Marine renewable energies, hydrogen, off-shore wind energy, wave energy,  floating solar panels , ocean thermal energy</a:t>
            </a:r>
            <a:endParaRPr/>
          </a:p>
          <a:p>
            <a:pPr marL="444500" lvl="0" indent="-166686" algn="l" rtl="0">
              <a:lnSpc>
                <a:spcPct val="90000"/>
              </a:lnSpc>
              <a:spcBef>
                <a:spcPts val="320"/>
              </a:spcBef>
              <a:spcAft>
                <a:spcPts val="0"/>
              </a:spcAft>
              <a:buSzPts val="1600"/>
              <a:buChar char="•"/>
            </a:pPr>
            <a:r>
              <a:rPr lang="es-ES" sz="1600"/>
              <a:t>Marine multiuse platforms </a:t>
            </a:r>
            <a:endParaRPr/>
          </a:p>
          <a:p>
            <a:pPr marL="444500" marR="0" lvl="0" indent="-166686" algn="l" rtl="0">
              <a:lnSpc>
                <a:spcPct val="90000"/>
              </a:lnSpc>
              <a:spcBef>
                <a:spcPts val="320"/>
              </a:spcBef>
              <a:spcAft>
                <a:spcPts val="0"/>
              </a:spcAft>
              <a:buSzPts val="1600"/>
              <a:buChar char="•"/>
            </a:pPr>
            <a:r>
              <a:rPr lang="es-ES" sz="1600"/>
              <a:t>Maritime-tourist sector</a:t>
            </a:r>
            <a:endParaRPr sz="1600"/>
          </a:p>
          <a:p>
            <a:pPr marL="444500" marR="0" lvl="0" indent="-166686" algn="l" rtl="0">
              <a:lnSpc>
                <a:spcPct val="90000"/>
              </a:lnSpc>
              <a:spcBef>
                <a:spcPts val="320"/>
              </a:spcBef>
              <a:spcAft>
                <a:spcPts val="0"/>
              </a:spcAft>
              <a:buSzPts val="1600"/>
              <a:buChar char="•"/>
            </a:pPr>
            <a:r>
              <a:rPr lang="es-ES" sz="1600"/>
              <a:t>Science and technologies of the sea</a:t>
            </a:r>
            <a:endParaRPr/>
          </a:p>
          <a:p>
            <a:pPr marL="444500" marR="0" lvl="0" indent="-166686" algn="l" rtl="0">
              <a:lnSpc>
                <a:spcPct val="90000"/>
              </a:lnSpc>
              <a:spcBef>
                <a:spcPts val="320"/>
              </a:spcBef>
              <a:spcAft>
                <a:spcPts val="0"/>
              </a:spcAft>
              <a:buSzPts val="1600"/>
              <a:buChar char="•"/>
            </a:pPr>
            <a:r>
              <a:rPr lang="es-ES" sz="1600"/>
              <a:t>Oceanography</a:t>
            </a:r>
            <a:endParaRPr sz="1600"/>
          </a:p>
          <a:p>
            <a:pPr marL="0" lvl="0" indent="0" algn="l" rtl="0">
              <a:lnSpc>
                <a:spcPct val="90000"/>
              </a:lnSpc>
              <a:spcBef>
                <a:spcPts val="640"/>
              </a:spcBef>
              <a:spcAft>
                <a:spcPts val="0"/>
              </a:spcAft>
              <a:buClr>
                <a:schemeClr val="dk1"/>
              </a:buClr>
              <a:buSzPts val="3200"/>
              <a:buNone/>
            </a:pPr>
            <a:endParaRPr/>
          </a:p>
          <a:p>
            <a:pPr marL="342900" lvl="0" indent="-139700" algn="l" rtl="0">
              <a:lnSpc>
                <a:spcPct val="90000"/>
              </a:lnSpc>
              <a:spcBef>
                <a:spcPts val="640"/>
              </a:spcBef>
              <a:spcAft>
                <a:spcPts val="0"/>
              </a:spcAft>
              <a:buClr>
                <a:schemeClr val="dk1"/>
              </a:buClr>
              <a:buSzPts val="32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87e2c6590d_5_151"/>
          <p:cNvSpPr txBox="1">
            <a:spLocks noGrp="1"/>
          </p:cNvSpPr>
          <p:nvPr>
            <p:ph type="ctrTitle"/>
          </p:nvPr>
        </p:nvSpPr>
        <p:spPr>
          <a:xfrm>
            <a:off x="914400" y="950864"/>
            <a:ext cx="10363200" cy="1470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4400"/>
              <a:buFont typeface="Calibri"/>
              <a:buNone/>
            </a:pPr>
            <a:r>
              <a:rPr lang="es-ES" b="1">
                <a:solidFill>
                  <a:schemeClr val="dk2"/>
                </a:solidFill>
              </a:rPr>
              <a:t>FORWARD project</a:t>
            </a:r>
            <a:endParaRPr b="1">
              <a:solidFill>
                <a:schemeClr val="dk2"/>
              </a:solidFill>
            </a:endParaRPr>
          </a:p>
        </p:txBody>
      </p:sp>
      <p:sp>
        <p:nvSpPr>
          <p:cNvPr id="221" name="Google Shape;221;g87e2c6590d_5_151"/>
          <p:cNvSpPr txBox="1">
            <a:spLocks noGrp="1"/>
          </p:cNvSpPr>
          <p:nvPr>
            <p:ph type="subTitle" idx="1"/>
          </p:nvPr>
        </p:nvSpPr>
        <p:spPr>
          <a:xfrm>
            <a:off x="911424" y="2276872"/>
            <a:ext cx="10369200" cy="396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5A5A5"/>
              </a:buClr>
              <a:buSzPts val="1500"/>
              <a:buNone/>
            </a:pPr>
            <a:r>
              <a:rPr lang="es-ES" sz="1500" b="1">
                <a:solidFill>
                  <a:srgbClr val="A5A5A5"/>
                </a:solidFill>
              </a:rPr>
              <a:t>Sources consulted: </a:t>
            </a:r>
            <a:endParaRPr/>
          </a:p>
          <a:p>
            <a:pPr marL="342900" lvl="0" indent="-342900" algn="l" rtl="0">
              <a:lnSpc>
                <a:spcPct val="90000"/>
              </a:lnSpc>
              <a:spcBef>
                <a:spcPts val="300"/>
              </a:spcBef>
              <a:spcAft>
                <a:spcPts val="0"/>
              </a:spcAft>
              <a:buClr>
                <a:schemeClr val="dk1"/>
              </a:buClr>
              <a:buSzPts val="1500"/>
              <a:buFont typeface="Arial"/>
              <a:buChar char="•"/>
            </a:pPr>
            <a:r>
              <a:rPr lang="es-ES" sz="1500" u="sng">
                <a:solidFill>
                  <a:schemeClr val="dk1"/>
                </a:solidFill>
                <a:hlinkClick r:id="rId3"/>
              </a:rPr>
              <a:t>Forward website</a:t>
            </a:r>
            <a:endParaRPr sz="1500">
              <a:solidFill>
                <a:schemeClr val="dk1"/>
              </a:solidFill>
            </a:endParaRPr>
          </a:p>
          <a:p>
            <a:pPr marL="342900" lvl="0" indent="-342900" algn="l" rtl="0">
              <a:lnSpc>
                <a:spcPct val="90000"/>
              </a:lnSpc>
              <a:spcBef>
                <a:spcPts val="300"/>
              </a:spcBef>
              <a:spcAft>
                <a:spcPts val="0"/>
              </a:spcAft>
              <a:buClr>
                <a:schemeClr val="dk1"/>
              </a:buClr>
              <a:buSzPts val="1500"/>
              <a:buFont typeface="Arial"/>
              <a:buChar char="•"/>
            </a:pPr>
            <a:r>
              <a:rPr lang="es-ES" sz="1500" u="sng">
                <a:solidFill>
                  <a:schemeClr val="dk1"/>
                </a:solidFill>
                <a:hlinkClick r:id="rId4"/>
              </a:rPr>
              <a:t>The Outermost Regions, European territory in the wider world (European Commission, 2017)</a:t>
            </a:r>
            <a:endParaRPr sz="1500">
              <a:solidFill>
                <a:schemeClr val="dk1"/>
              </a:solidFill>
            </a:endParaRPr>
          </a:p>
          <a:p>
            <a:pPr marL="342900" lvl="0" indent="-342900" algn="l" rtl="0">
              <a:lnSpc>
                <a:spcPct val="90000"/>
              </a:lnSpc>
              <a:spcBef>
                <a:spcPts val="300"/>
              </a:spcBef>
              <a:spcAft>
                <a:spcPts val="0"/>
              </a:spcAft>
              <a:buClr>
                <a:schemeClr val="dk1"/>
              </a:buClr>
              <a:buSzPts val="1500"/>
              <a:buFont typeface="Arial"/>
              <a:buChar char="•"/>
            </a:pPr>
            <a:r>
              <a:rPr lang="es-ES" sz="1500" u="sng">
                <a:solidFill>
                  <a:schemeClr val="dk1"/>
                </a:solidFill>
                <a:hlinkClick r:id="rId5"/>
              </a:rPr>
              <a:t>2019 ERC Evaluation panels and keywords</a:t>
            </a:r>
            <a:endParaRPr sz="1500">
              <a:solidFill>
                <a:schemeClr val="dk1"/>
              </a:solidFill>
            </a:endParaRPr>
          </a:p>
          <a:p>
            <a:pPr marL="342900" lvl="0" indent="-342900" algn="l" rtl="0">
              <a:lnSpc>
                <a:spcPct val="90000"/>
              </a:lnSpc>
              <a:spcBef>
                <a:spcPts val="300"/>
              </a:spcBef>
              <a:spcAft>
                <a:spcPts val="0"/>
              </a:spcAft>
              <a:buClr>
                <a:schemeClr val="dk1"/>
              </a:buClr>
              <a:buSzPts val="1500"/>
              <a:buFont typeface="Arial"/>
              <a:buChar char="•"/>
            </a:pPr>
            <a:r>
              <a:rPr lang="es-ES" sz="1500" u="sng">
                <a:solidFill>
                  <a:schemeClr val="dk1"/>
                </a:solidFill>
                <a:hlinkClick r:id="rId6"/>
              </a:rPr>
              <a:t>Eye@RIS3: Innovation Priorities in Europe</a:t>
            </a:r>
            <a:endParaRPr sz="1500" u="sng">
              <a:solidFill>
                <a:schemeClr val="dk1"/>
              </a:solidFill>
            </a:endParaRPr>
          </a:p>
          <a:p>
            <a:pPr marL="342900" lvl="0" indent="-342900" algn="l" rtl="0">
              <a:lnSpc>
                <a:spcPct val="90000"/>
              </a:lnSpc>
              <a:spcBef>
                <a:spcPts val="300"/>
              </a:spcBef>
              <a:spcAft>
                <a:spcPts val="0"/>
              </a:spcAft>
              <a:buClr>
                <a:schemeClr val="dk1"/>
              </a:buClr>
              <a:buSzPts val="1500"/>
              <a:buFont typeface="Arial"/>
              <a:buChar char="•"/>
            </a:pPr>
            <a:r>
              <a:rPr lang="es-ES" sz="1500" u="sng">
                <a:solidFill>
                  <a:schemeClr val="dk1"/>
                </a:solidFill>
                <a:hlinkClick r:id="rId7"/>
              </a:rPr>
              <a:t>Developing Horizon Europe</a:t>
            </a:r>
            <a:endParaRPr sz="1500">
              <a:solidFill>
                <a:schemeClr val="dk1"/>
              </a:solidFill>
            </a:endParaRPr>
          </a:p>
          <a:p>
            <a:pPr marL="342900" lvl="0" indent="-342900" algn="l" rtl="0">
              <a:lnSpc>
                <a:spcPct val="90000"/>
              </a:lnSpc>
              <a:spcBef>
                <a:spcPts val="300"/>
              </a:spcBef>
              <a:spcAft>
                <a:spcPts val="0"/>
              </a:spcAft>
              <a:buClr>
                <a:schemeClr val="dk1"/>
              </a:buClr>
              <a:buSzPts val="1500"/>
              <a:buFont typeface="Arial"/>
              <a:buChar char="•"/>
            </a:pPr>
            <a:r>
              <a:rPr lang="es-ES" sz="1500" u="sng">
                <a:solidFill>
                  <a:schemeClr val="dk1"/>
                </a:solidFill>
                <a:hlinkClick r:id="rId8"/>
              </a:rPr>
              <a:t>Sustainable Development Goal</a:t>
            </a:r>
            <a:endParaRPr sz="15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g87e2c6590d_5_156"/>
          <p:cNvSpPr txBox="1">
            <a:spLocks noGrp="1"/>
          </p:cNvSpPr>
          <p:nvPr>
            <p:ph type="title"/>
          </p:nvPr>
        </p:nvSpPr>
        <p:spPr>
          <a:xfrm>
            <a:off x="1354238" y="1781046"/>
            <a:ext cx="9618600" cy="1886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Calibri"/>
              <a:buNone/>
            </a:pPr>
            <a:r>
              <a:rPr lang="es-ES">
                <a:solidFill>
                  <a:schemeClr val="lt1"/>
                </a:solidFill>
              </a:rPr>
              <a:t>How to join Forward TWG?</a:t>
            </a:r>
            <a:br>
              <a:rPr lang="es-ES">
                <a:solidFill>
                  <a:schemeClr val="lt1"/>
                </a:solidFill>
              </a:rPr>
            </a:br>
            <a:r>
              <a:rPr lang="es-ES">
                <a:solidFill>
                  <a:schemeClr val="lt1"/>
                </a:solidFill>
              </a:rPr>
              <a:t>Deadline: until 10</a:t>
            </a:r>
            <a:r>
              <a:rPr lang="es-ES" baseline="30000">
                <a:solidFill>
                  <a:schemeClr val="lt1"/>
                </a:solidFill>
              </a:rPr>
              <a:t>th</a:t>
            </a:r>
            <a:r>
              <a:rPr lang="es-ES">
                <a:solidFill>
                  <a:schemeClr val="lt1"/>
                </a:solidFill>
              </a:rPr>
              <a:t> June</a:t>
            </a:r>
            <a:endParaRPr>
              <a:solidFill>
                <a:schemeClr val="lt1"/>
              </a:solidFill>
            </a:endParaRPr>
          </a:p>
        </p:txBody>
      </p:sp>
      <p:sp>
        <p:nvSpPr>
          <p:cNvPr id="227" name="Google Shape;227;g87e2c6590d_5_156"/>
          <p:cNvSpPr/>
          <p:nvPr/>
        </p:nvSpPr>
        <p:spPr>
          <a:xfrm>
            <a:off x="4638675" y="3586460"/>
            <a:ext cx="3019500" cy="461700"/>
          </a:xfrm>
          <a:prstGeom prst="rect">
            <a:avLst/>
          </a:prstGeom>
          <a:solidFill>
            <a:schemeClr val="lt1">
              <a:alpha val="80000"/>
            </a:schemeClr>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sng" strike="noStrike" cap="none">
                <a:solidFill>
                  <a:schemeClr val="lt1"/>
                </a:solidFill>
                <a:latin typeface="Arial"/>
                <a:ea typeface="Arial"/>
                <a:cs typeface="Arial"/>
                <a:sym typeface="Arial"/>
                <a:hlinkClick r:id="rId4"/>
              </a:rPr>
              <a:t>Registration Form</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87e2c6590d_5_9"/>
          <p:cNvSpPr txBox="1">
            <a:spLocks noGrp="1"/>
          </p:cNvSpPr>
          <p:nvPr>
            <p:ph type="title"/>
          </p:nvPr>
        </p:nvSpPr>
        <p:spPr>
          <a:xfrm>
            <a:off x="838200" y="260350"/>
            <a:ext cx="10515600" cy="1042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s-ES"/>
              <a:t>R&amp;I thematic working groups</a:t>
            </a:r>
            <a:endParaRPr b="0"/>
          </a:p>
        </p:txBody>
      </p:sp>
      <p:graphicFrame>
        <p:nvGraphicFramePr>
          <p:cNvPr id="58" name="Google Shape;58;g87e2c6590d_5_9"/>
          <p:cNvGraphicFramePr/>
          <p:nvPr/>
        </p:nvGraphicFramePr>
        <p:xfrm>
          <a:off x="730044" y="1421940"/>
          <a:ext cx="3000000" cy="3000000"/>
        </p:xfrm>
        <a:graphic>
          <a:graphicData uri="http://schemas.openxmlformats.org/drawingml/2006/table">
            <a:tbl>
              <a:tblPr firstCol="1" bandRow="1">
                <a:noFill/>
                <a:tableStyleId>{05E25C91-2E50-4444-A451-675D0FE4CED7}</a:tableStyleId>
              </a:tblPr>
              <a:tblGrid>
                <a:gridCol w="1367775">
                  <a:extLst>
                    <a:ext uri="{9D8B030D-6E8A-4147-A177-3AD203B41FA5}">
                      <a16:colId xmlns:a16="http://schemas.microsoft.com/office/drawing/2014/main" val="20000"/>
                    </a:ext>
                  </a:extLst>
                </a:gridCol>
                <a:gridCol w="8989275">
                  <a:extLst>
                    <a:ext uri="{9D8B030D-6E8A-4147-A177-3AD203B41FA5}">
                      <a16:colId xmlns:a16="http://schemas.microsoft.com/office/drawing/2014/main" val="20001"/>
                    </a:ext>
                  </a:extLst>
                </a:gridCol>
              </a:tblGrid>
              <a:tr h="200025">
                <a:tc>
                  <a:txBody>
                    <a:bodyPr/>
                    <a:lstStyle/>
                    <a:p>
                      <a:pPr marL="0" marR="0" lvl="0" indent="0" algn="ctr" rtl="0">
                        <a:lnSpc>
                          <a:spcPct val="100000"/>
                        </a:lnSpc>
                        <a:spcBef>
                          <a:spcPts val="0"/>
                        </a:spcBef>
                        <a:spcAft>
                          <a:spcPts val="0"/>
                        </a:spcAft>
                        <a:buClr>
                          <a:srgbClr val="000000"/>
                        </a:buClr>
                        <a:buSzPts val="2000"/>
                        <a:buFont typeface="Arial"/>
                        <a:buNone/>
                      </a:pPr>
                      <a:r>
                        <a:rPr lang="es-ES" sz="2000" b="0" u="none" strike="noStrike" cap="none"/>
                        <a:t>TWG1</a:t>
                      </a:r>
                      <a:endParaRPr sz="2000" b="0" u="none" strike="noStrike" cap="none">
                        <a:solidFill>
                          <a:srgbClr val="000000"/>
                        </a:solidFill>
                        <a:latin typeface="Arial"/>
                        <a:ea typeface="Arial"/>
                        <a:cs typeface="Arial"/>
                        <a:sym typeface="Arial"/>
                      </a:endParaRPr>
                    </a:p>
                  </a:txBody>
                  <a:tcPr marL="44450" marR="444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s-ES" sz="2400" b="0" u="none" strike="noStrike" cap="none"/>
                        <a:t>Health, applied Medical Technologies, Diagnostics and Therapies</a:t>
                      </a:r>
                      <a:endParaRPr sz="2000" b="0" u="none" strike="noStrike" cap="none">
                        <a:solidFill>
                          <a:srgbClr val="000000"/>
                        </a:solidFill>
                        <a:latin typeface="Arial"/>
                        <a:ea typeface="Arial"/>
                        <a:cs typeface="Arial"/>
                        <a:sym typeface="Arial"/>
                      </a:endParaRPr>
                    </a:p>
                  </a:txBody>
                  <a:tcPr marL="44450" marR="444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00025">
                <a:tc>
                  <a:txBody>
                    <a:bodyPr/>
                    <a:lstStyle/>
                    <a:p>
                      <a:pPr marL="0" marR="0" lvl="0" indent="0" algn="ctr" rtl="0">
                        <a:lnSpc>
                          <a:spcPct val="100000"/>
                        </a:lnSpc>
                        <a:spcBef>
                          <a:spcPts val="0"/>
                        </a:spcBef>
                        <a:spcAft>
                          <a:spcPts val="0"/>
                        </a:spcAft>
                        <a:buClr>
                          <a:srgbClr val="000000"/>
                        </a:buClr>
                        <a:buSzPts val="2000"/>
                        <a:buFont typeface="Arial"/>
                        <a:buNone/>
                      </a:pPr>
                      <a:r>
                        <a:rPr lang="es-ES" sz="2000" b="0" u="none" strike="noStrike" cap="none"/>
                        <a:t>TWG2</a:t>
                      </a:r>
                      <a:endParaRPr sz="2000" b="0" u="none" strike="noStrike" cap="none">
                        <a:solidFill>
                          <a:srgbClr val="000000"/>
                        </a:solidFill>
                        <a:latin typeface="Arial"/>
                        <a:ea typeface="Arial"/>
                        <a:cs typeface="Arial"/>
                        <a:sym typeface="Arial"/>
                      </a:endParaRPr>
                    </a:p>
                  </a:txBody>
                  <a:tcPr marL="44450" marR="444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s-ES" sz="2400" b="0" i="0" u="none" strike="noStrike" cap="none">
                          <a:solidFill>
                            <a:schemeClr val="dk1"/>
                          </a:solidFill>
                          <a:latin typeface="Calibri"/>
                          <a:ea typeface="Calibri"/>
                          <a:cs typeface="Calibri"/>
                          <a:sym typeface="Calibri"/>
                        </a:rPr>
                        <a:t>Social sciences and social innovation</a:t>
                      </a:r>
                      <a:endParaRPr sz="2000" b="0" u="none" strike="noStrike" cap="none"/>
                    </a:p>
                  </a:txBody>
                  <a:tcPr marL="44450" marR="444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marR="0" lvl="0" indent="0" algn="ctr" rtl="0">
                        <a:lnSpc>
                          <a:spcPct val="100000"/>
                        </a:lnSpc>
                        <a:spcBef>
                          <a:spcPts val="0"/>
                        </a:spcBef>
                        <a:spcAft>
                          <a:spcPts val="0"/>
                        </a:spcAft>
                        <a:buClr>
                          <a:srgbClr val="000000"/>
                        </a:buClr>
                        <a:buSzPts val="2000"/>
                        <a:buFont typeface="Arial"/>
                        <a:buNone/>
                      </a:pPr>
                      <a:r>
                        <a:rPr lang="es-ES" sz="2000" b="0" u="none" strike="noStrike" cap="none"/>
                        <a:t>TWG</a:t>
                      </a:r>
                      <a:r>
                        <a:rPr lang="es-ES" sz="2000" b="0" u="none" strike="noStrike" cap="none">
                          <a:solidFill>
                            <a:schemeClr val="lt1"/>
                          </a:solidFill>
                          <a:latin typeface="Calibri"/>
                          <a:ea typeface="Calibri"/>
                          <a:cs typeface="Calibri"/>
                          <a:sym typeface="Calibri"/>
                        </a:rPr>
                        <a:t>3</a:t>
                      </a:r>
                      <a:endParaRPr sz="2000" b="0" u="none" strike="noStrike" cap="none">
                        <a:solidFill>
                          <a:srgbClr val="000000"/>
                        </a:solidFill>
                        <a:latin typeface="Arial"/>
                        <a:ea typeface="Arial"/>
                        <a:cs typeface="Arial"/>
                        <a:sym typeface="Arial"/>
                      </a:endParaRPr>
                    </a:p>
                  </a:txBody>
                  <a:tcPr marL="44450" marR="444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s-ES" sz="2400" b="0" i="0" u="none" strike="noStrike" cap="none">
                          <a:solidFill>
                            <a:schemeClr val="dk1"/>
                          </a:solidFill>
                          <a:latin typeface="Calibri"/>
                          <a:ea typeface="Calibri"/>
                          <a:cs typeface="Calibri"/>
                          <a:sym typeface="Calibri"/>
                        </a:rPr>
                        <a:t>Tourism, eco-tourism, nature tourism, cultural tourism</a:t>
                      </a:r>
                      <a:endParaRPr sz="2000" b="0" u="none" strike="noStrike" cap="none">
                        <a:solidFill>
                          <a:srgbClr val="000000"/>
                        </a:solidFill>
                        <a:latin typeface="Arial"/>
                        <a:ea typeface="Arial"/>
                        <a:cs typeface="Arial"/>
                        <a:sym typeface="Arial"/>
                      </a:endParaRPr>
                    </a:p>
                  </a:txBody>
                  <a:tcPr marL="44450" marR="444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marR="0" lvl="0" indent="0" algn="ctr" rtl="0">
                        <a:lnSpc>
                          <a:spcPct val="100000"/>
                        </a:lnSpc>
                        <a:spcBef>
                          <a:spcPts val="0"/>
                        </a:spcBef>
                        <a:spcAft>
                          <a:spcPts val="0"/>
                        </a:spcAft>
                        <a:buClr>
                          <a:srgbClr val="000000"/>
                        </a:buClr>
                        <a:buSzPts val="2000"/>
                        <a:buFont typeface="Arial"/>
                        <a:buNone/>
                      </a:pPr>
                      <a:r>
                        <a:rPr lang="es-ES" sz="2000" b="0" u="none" strike="noStrike" cap="none"/>
                        <a:t>TWG</a:t>
                      </a:r>
                      <a:r>
                        <a:rPr lang="es-ES" sz="2000" b="0" u="none" strike="noStrike" cap="none">
                          <a:solidFill>
                            <a:schemeClr val="lt1"/>
                          </a:solidFill>
                          <a:latin typeface="Calibri"/>
                          <a:ea typeface="Calibri"/>
                          <a:cs typeface="Calibri"/>
                          <a:sym typeface="Calibri"/>
                        </a:rPr>
                        <a:t>4</a:t>
                      </a:r>
                      <a:endParaRPr sz="2000" b="0" u="none" strike="noStrike" cap="none">
                        <a:solidFill>
                          <a:srgbClr val="000000"/>
                        </a:solidFill>
                        <a:latin typeface="Arial"/>
                        <a:ea typeface="Arial"/>
                        <a:cs typeface="Arial"/>
                        <a:sym typeface="Arial"/>
                      </a:endParaRPr>
                    </a:p>
                  </a:txBody>
                  <a:tcPr marL="44450" marR="444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s-ES" sz="2400" b="0" i="0" u="none" strike="noStrike" cap="none">
                          <a:solidFill>
                            <a:schemeClr val="dk1"/>
                          </a:solidFill>
                          <a:latin typeface="Calibri"/>
                          <a:ea typeface="Calibri"/>
                          <a:cs typeface="Calibri"/>
                          <a:sym typeface="Calibri"/>
                        </a:rPr>
                        <a:t>Earth</a:t>
                      </a:r>
                      <a:r>
                        <a:rPr lang="es-ES" sz="2400" u="none" strike="noStrike" cap="none"/>
                        <a:t>, </a:t>
                      </a:r>
                      <a:r>
                        <a:rPr lang="es-ES" sz="2400" b="0" i="0" u="none" strike="noStrike" cap="none">
                          <a:solidFill>
                            <a:schemeClr val="dk1"/>
                          </a:solidFill>
                          <a:latin typeface="Calibri"/>
                          <a:ea typeface="Calibri"/>
                          <a:cs typeface="Calibri"/>
                          <a:sym typeface="Calibri"/>
                        </a:rPr>
                        <a:t> space &amp; universe sciences</a:t>
                      </a:r>
                      <a:endParaRPr sz="2000" b="0" u="none" strike="noStrike" cap="none">
                        <a:solidFill>
                          <a:schemeClr val="dk1"/>
                        </a:solidFill>
                        <a:latin typeface="Arial"/>
                        <a:ea typeface="Arial"/>
                        <a:cs typeface="Arial"/>
                        <a:sym typeface="Arial"/>
                      </a:endParaRPr>
                    </a:p>
                  </a:txBody>
                  <a:tcPr marL="44450" marR="444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marR="0" lvl="0" indent="0" algn="ctr" rtl="0">
                        <a:lnSpc>
                          <a:spcPct val="100000"/>
                        </a:lnSpc>
                        <a:spcBef>
                          <a:spcPts val="0"/>
                        </a:spcBef>
                        <a:spcAft>
                          <a:spcPts val="0"/>
                        </a:spcAft>
                        <a:buClr>
                          <a:srgbClr val="000000"/>
                        </a:buClr>
                        <a:buSzPts val="2000"/>
                        <a:buFont typeface="Arial"/>
                        <a:buNone/>
                      </a:pPr>
                      <a:r>
                        <a:rPr lang="es-ES" sz="2000" b="0" u="none" strike="noStrike" cap="none"/>
                        <a:t>TWG</a:t>
                      </a:r>
                      <a:r>
                        <a:rPr lang="es-ES" sz="2000" b="0" u="none" strike="noStrike" cap="none">
                          <a:solidFill>
                            <a:schemeClr val="lt1"/>
                          </a:solidFill>
                          <a:latin typeface="Calibri"/>
                          <a:ea typeface="Calibri"/>
                          <a:cs typeface="Calibri"/>
                          <a:sym typeface="Calibri"/>
                        </a:rPr>
                        <a:t>5</a:t>
                      </a:r>
                      <a:endParaRPr sz="2000" b="0" u="none" strike="noStrike" cap="none">
                        <a:solidFill>
                          <a:srgbClr val="000000"/>
                        </a:solidFill>
                        <a:latin typeface="Arial"/>
                        <a:ea typeface="Arial"/>
                        <a:cs typeface="Arial"/>
                        <a:sym typeface="Arial"/>
                      </a:endParaRPr>
                    </a:p>
                  </a:txBody>
                  <a:tcPr marL="44450" marR="444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s-ES" sz="2400" b="0" i="0" u="none" strike="noStrike" cap="none">
                          <a:solidFill>
                            <a:schemeClr val="dk1"/>
                          </a:solidFill>
                          <a:latin typeface="Calibri"/>
                          <a:ea typeface="Calibri"/>
                          <a:cs typeface="Calibri"/>
                          <a:sym typeface="Calibri"/>
                        </a:rPr>
                        <a:t>Information and Communications Technology</a:t>
                      </a:r>
                      <a:endParaRPr sz="2000" b="0" u="none" strike="noStrike" cap="none">
                        <a:solidFill>
                          <a:srgbClr val="000000"/>
                        </a:solidFill>
                        <a:latin typeface="Arial"/>
                        <a:ea typeface="Arial"/>
                        <a:cs typeface="Arial"/>
                        <a:sym typeface="Arial"/>
                      </a:endParaRPr>
                    </a:p>
                  </a:txBody>
                  <a:tcPr marL="44450" marR="444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marR="0" lvl="0" indent="0" algn="ctr" rtl="0">
                        <a:lnSpc>
                          <a:spcPct val="100000"/>
                        </a:lnSpc>
                        <a:spcBef>
                          <a:spcPts val="0"/>
                        </a:spcBef>
                        <a:spcAft>
                          <a:spcPts val="0"/>
                        </a:spcAft>
                        <a:buClr>
                          <a:srgbClr val="000000"/>
                        </a:buClr>
                        <a:buSzPts val="2000"/>
                        <a:buFont typeface="Arial"/>
                        <a:buNone/>
                      </a:pPr>
                      <a:r>
                        <a:rPr lang="es-ES" sz="2000" b="0" u="none" strike="noStrike" cap="none"/>
                        <a:t>TWG</a:t>
                      </a:r>
                      <a:r>
                        <a:rPr lang="es-ES" sz="2000" b="0" u="none" strike="noStrike" cap="none">
                          <a:solidFill>
                            <a:schemeClr val="lt1"/>
                          </a:solidFill>
                          <a:latin typeface="Calibri"/>
                          <a:ea typeface="Calibri"/>
                          <a:cs typeface="Calibri"/>
                          <a:sym typeface="Calibri"/>
                        </a:rPr>
                        <a:t>6</a:t>
                      </a:r>
                      <a:endParaRPr sz="2000" b="0" u="none" strike="noStrike" cap="none">
                        <a:solidFill>
                          <a:srgbClr val="000000"/>
                        </a:solidFill>
                        <a:latin typeface="Arial"/>
                        <a:ea typeface="Arial"/>
                        <a:cs typeface="Arial"/>
                        <a:sym typeface="Arial"/>
                      </a:endParaRPr>
                    </a:p>
                  </a:txBody>
                  <a:tcPr marL="44450" marR="444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s-ES" sz="2400" b="0" i="0" u="none" strike="noStrike" cap="none">
                          <a:solidFill>
                            <a:schemeClr val="dk1"/>
                          </a:solidFill>
                          <a:latin typeface="Calibri"/>
                          <a:ea typeface="Calibri"/>
                          <a:cs typeface="Calibri"/>
                          <a:sym typeface="Calibri"/>
                        </a:rPr>
                        <a:t>Climate change and Energy transition</a:t>
                      </a:r>
                      <a:endParaRPr sz="2000" b="0" i="0" u="none" strike="noStrike" cap="none">
                        <a:solidFill>
                          <a:schemeClr val="dk1"/>
                        </a:solidFill>
                        <a:latin typeface="Calibri"/>
                        <a:ea typeface="Calibri"/>
                        <a:cs typeface="Calibri"/>
                        <a:sym typeface="Calibri"/>
                      </a:endParaRPr>
                    </a:p>
                  </a:txBody>
                  <a:tcPr marL="44450" marR="444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EEF"/>
                    </a:solidFill>
                  </a:tcPr>
                </a:tc>
                <a:extLst>
                  <a:ext uri="{0D108BD9-81ED-4DB2-BD59-A6C34878D82A}">
                    <a16:rowId xmlns:a16="http://schemas.microsoft.com/office/drawing/2014/main" val="10005"/>
                  </a:ext>
                </a:extLst>
              </a:tr>
              <a:tr h="200025">
                <a:tc>
                  <a:txBody>
                    <a:bodyPr/>
                    <a:lstStyle/>
                    <a:p>
                      <a:pPr marL="0" marR="0" lvl="0" indent="0" algn="ctr" rtl="0">
                        <a:lnSpc>
                          <a:spcPct val="100000"/>
                        </a:lnSpc>
                        <a:spcBef>
                          <a:spcPts val="0"/>
                        </a:spcBef>
                        <a:spcAft>
                          <a:spcPts val="0"/>
                        </a:spcAft>
                        <a:buClr>
                          <a:srgbClr val="000000"/>
                        </a:buClr>
                        <a:buSzPts val="2000"/>
                        <a:buFont typeface="Arial"/>
                        <a:buNone/>
                      </a:pPr>
                      <a:r>
                        <a:rPr lang="es-ES" sz="2000" b="0" u="none" strike="noStrike" cap="none"/>
                        <a:t>TWG7</a:t>
                      </a:r>
                      <a:endParaRPr sz="2000" b="0" u="none" strike="noStrike" cap="none">
                        <a:solidFill>
                          <a:srgbClr val="000000"/>
                        </a:solidFill>
                        <a:latin typeface="Arial"/>
                        <a:ea typeface="Arial"/>
                        <a:cs typeface="Arial"/>
                        <a:sym typeface="Arial"/>
                      </a:endParaRPr>
                    </a:p>
                  </a:txBody>
                  <a:tcPr marL="44450" marR="444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s-ES" sz="2400" b="0" i="0" u="none" strike="noStrike" cap="none">
                          <a:solidFill>
                            <a:schemeClr val="dk1"/>
                          </a:solidFill>
                          <a:latin typeface="Calibri"/>
                          <a:ea typeface="Calibri"/>
                          <a:cs typeface="Calibri"/>
                          <a:sym typeface="Calibri"/>
                        </a:rPr>
                        <a:t>Agriculture, applied life sciences, biotechnology, and bio-systems engineering</a:t>
                      </a:r>
                      <a:endParaRPr sz="2000" b="0" u="none" strike="noStrike" cap="none"/>
                    </a:p>
                  </a:txBody>
                  <a:tcPr marL="44450" marR="444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marR="0" lvl="0" indent="0" algn="ctr" rtl="0">
                        <a:lnSpc>
                          <a:spcPct val="100000"/>
                        </a:lnSpc>
                        <a:spcBef>
                          <a:spcPts val="0"/>
                        </a:spcBef>
                        <a:spcAft>
                          <a:spcPts val="0"/>
                        </a:spcAft>
                        <a:buClr>
                          <a:srgbClr val="000000"/>
                        </a:buClr>
                        <a:buSzPts val="2000"/>
                        <a:buFont typeface="Arial"/>
                        <a:buNone/>
                      </a:pPr>
                      <a:r>
                        <a:rPr lang="es-ES" sz="2000" b="0" u="none" strike="noStrike" cap="none"/>
                        <a:t>TWG</a:t>
                      </a:r>
                      <a:r>
                        <a:rPr lang="es-ES" sz="2000" b="0" u="none" strike="noStrike" cap="none">
                          <a:solidFill>
                            <a:schemeClr val="lt1"/>
                          </a:solidFill>
                          <a:latin typeface="Calibri"/>
                          <a:ea typeface="Calibri"/>
                          <a:cs typeface="Calibri"/>
                          <a:sym typeface="Calibri"/>
                        </a:rPr>
                        <a:t>8</a:t>
                      </a:r>
                      <a:endParaRPr sz="2000" b="0" u="none" strike="noStrike" cap="none">
                        <a:solidFill>
                          <a:srgbClr val="000000"/>
                        </a:solidFill>
                        <a:latin typeface="Arial"/>
                        <a:ea typeface="Arial"/>
                        <a:cs typeface="Arial"/>
                        <a:sym typeface="Arial"/>
                      </a:endParaRPr>
                    </a:p>
                  </a:txBody>
                  <a:tcPr marL="44450" marR="444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s-ES" sz="2400" b="0" i="0" u="none" strike="noStrike" cap="none">
                          <a:solidFill>
                            <a:schemeClr val="dk1"/>
                          </a:solidFill>
                          <a:latin typeface="Calibri"/>
                          <a:ea typeface="Calibri"/>
                          <a:cs typeface="Calibri"/>
                          <a:sym typeface="Calibri"/>
                        </a:rPr>
                        <a:t>Biodiversity conservation and restoration</a:t>
                      </a:r>
                      <a:endParaRPr sz="2000" b="0" u="none" strike="noStrike" cap="none"/>
                    </a:p>
                  </a:txBody>
                  <a:tcPr marL="44450" marR="444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200025">
                <a:tc>
                  <a:txBody>
                    <a:bodyPr/>
                    <a:lstStyle/>
                    <a:p>
                      <a:pPr marL="0" marR="0" lvl="0" indent="0" algn="ctr" rtl="0">
                        <a:lnSpc>
                          <a:spcPct val="100000"/>
                        </a:lnSpc>
                        <a:spcBef>
                          <a:spcPts val="0"/>
                        </a:spcBef>
                        <a:spcAft>
                          <a:spcPts val="0"/>
                        </a:spcAft>
                        <a:buClr>
                          <a:srgbClr val="000000"/>
                        </a:buClr>
                        <a:buSzPts val="2000"/>
                        <a:buFont typeface="Arial"/>
                        <a:buNone/>
                      </a:pPr>
                      <a:r>
                        <a:rPr lang="es-ES" sz="2000" b="0" u="none" strike="noStrike" cap="none"/>
                        <a:t>TWG</a:t>
                      </a:r>
                      <a:r>
                        <a:rPr lang="es-ES" sz="2000" b="0" u="none" strike="noStrike" cap="none">
                          <a:solidFill>
                            <a:schemeClr val="lt1"/>
                          </a:solidFill>
                          <a:latin typeface="Calibri"/>
                          <a:ea typeface="Calibri"/>
                          <a:cs typeface="Calibri"/>
                          <a:sym typeface="Calibri"/>
                        </a:rPr>
                        <a:t>9</a:t>
                      </a:r>
                      <a:endParaRPr sz="2000" b="0" u="none" strike="noStrike" cap="none">
                        <a:solidFill>
                          <a:srgbClr val="000000"/>
                        </a:solidFill>
                        <a:latin typeface="Arial"/>
                        <a:ea typeface="Arial"/>
                        <a:cs typeface="Arial"/>
                        <a:sym typeface="Arial"/>
                      </a:endParaRPr>
                    </a:p>
                  </a:txBody>
                  <a:tcPr marL="44450" marR="44450" marT="0" marB="0" anchor="ctr">
                    <a:lnT w="127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2000"/>
                        <a:buFont typeface="Arial"/>
                        <a:buNone/>
                      </a:pPr>
                      <a:r>
                        <a:rPr lang="es-ES" sz="2400" b="0" i="0" u="none" strike="noStrike" cap="none">
                          <a:solidFill>
                            <a:schemeClr val="dk1"/>
                          </a:solidFill>
                          <a:latin typeface="Calibri"/>
                          <a:ea typeface="Calibri"/>
                          <a:cs typeface="Calibri"/>
                          <a:sym typeface="Calibri"/>
                        </a:rPr>
                        <a:t>Marine sciences &amp; technologies</a:t>
                      </a:r>
                      <a:endParaRPr sz="2000" b="0" u="none" strike="noStrike" cap="none"/>
                    </a:p>
                  </a:txBody>
                  <a:tcPr marL="44450" marR="44450" marT="0" marB="0" anchor="b">
                    <a:lnT w="12700" cap="flat" cmpd="sng">
                      <a:solidFill>
                        <a:schemeClr val="lt1"/>
                      </a:solidFill>
                      <a:prstDash val="solid"/>
                      <a:round/>
                      <a:headEnd type="none" w="sm" len="sm"/>
                      <a:tailEnd type="none" w="sm" len="sm"/>
                    </a:lnT>
                  </a:tcPr>
                </a:tc>
                <a:extLst>
                  <a:ext uri="{0D108BD9-81ED-4DB2-BD59-A6C34878D82A}">
                    <a16:rowId xmlns:a16="http://schemas.microsoft.com/office/drawing/2014/main" val="1000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87e2c6590d_5_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s-ES"/>
              <a:t>Benefits of participation in Forward Thematic working Groups</a:t>
            </a:r>
            <a:endParaRPr/>
          </a:p>
        </p:txBody>
      </p:sp>
      <p:sp>
        <p:nvSpPr>
          <p:cNvPr id="65" name="Google Shape;65;g87e2c6590d_5_14"/>
          <p:cNvSpPr txBox="1">
            <a:spLocks noGrp="1"/>
          </p:cNvSpPr>
          <p:nvPr>
            <p:ph type="body" idx="1"/>
          </p:nvPr>
        </p:nvSpPr>
        <p:spPr>
          <a:xfrm>
            <a:off x="838200" y="1682750"/>
            <a:ext cx="10515600" cy="4043400"/>
          </a:xfrm>
          <a:prstGeom prst="rect">
            <a:avLst/>
          </a:prstGeom>
          <a:noFill/>
          <a:ln>
            <a:noFill/>
          </a:ln>
        </p:spPr>
        <p:txBody>
          <a:bodyPr spcFirstLastPara="1" wrap="square" lIns="91425" tIns="45700" rIns="91425" bIns="45700" anchor="t" anchorCtr="0">
            <a:noAutofit/>
          </a:bodyPr>
          <a:lstStyle/>
          <a:p>
            <a:pPr marL="114300" lvl="0" indent="0" algn="just" rtl="0">
              <a:lnSpc>
                <a:spcPct val="80000"/>
              </a:lnSpc>
              <a:spcBef>
                <a:spcPts val="1000"/>
              </a:spcBef>
              <a:spcAft>
                <a:spcPts val="0"/>
              </a:spcAft>
              <a:buSzPts val="1800"/>
              <a:buNone/>
            </a:pPr>
            <a:r>
              <a:rPr lang="es-ES" b="1"/>
              <a:t>R&amp;I researchers </a:t>
            </a:r>
            <a:r>
              <a:rPr lang="es-ES"/>
              <a:t>from the ORs, Other EU regions and Third Countries, could </a:t>
            </a:r>
            <a:r>
              <a:rPr lang="es-ES" b="1"/>
              <a:t>benefit</a:t>
            </a:r>
            <a:r>
              <a:rPr lang="es-ES"/>
              <a:t> from:</a:t>
            </a:r>
            <a:endParaRPr/>
          </a:p>
          <a:p>
            <a:pPr marL="628650" lvl="0" indent="-361950" algn="just" rtl="0">
              <a:lnSpc>
                <a:spcPct val="80000"/>
              </a:lnSpc>
              <a:spcBef>
                <a:spcPts val="1000"/>
              </a:spcBef>
              <a:spcAft>
                <a:spcPts val="0"/>
              </a:spcAft>
              <a:buSzPts val="1800"/>
              <a:buFont typeface="Arial"/>
              <a:buAutoNum type="arabicPeriod"/>
            </a:pPr>
            <a:r>
              <a:rPr lang="es-ES"/>
              <a:t>gain visibility in an international quadruple-helix network,</a:t>
            </a:r>
            <a:endParaRPr/>
          </a:p>
          <a:p>
            <a:pPr marL="628650" lvl="0" indent="-361950" algn="just" rtl="0">
              <a:lnSpc>
                <a:spcPct val="80000"/>
              </a:lnSpc>
              <a:spcBef>
                <a:spcPts val="1000"/>
              </a:spcBef>
              <a:spcAft>
                <a:spcPts val="0"/>
              </a:spcAft>
              <a:buSzPts val="1800"/>
              <a:buFont typeface="Arial"/>
              <a:buAutoNum type="arabicPeriod"/>
            </a:pPr>
            <a:r>
              <a:rPr lang="es-ES"/>
              <a:t>training and networking activities, </a:t>
            </a:r>
            <a:endParaRPr/>
          </a:p>
          <a:p>
            <a:pPr marL="628650" lvl="0" indent="-361950" algn="just" rtl="0">
              <a:lnSpc>
                <a:spcPct val="80000"/>
              </a:lnSpc>
              <a:spcBef>
                <a:spcPts val="1000"/>
              </a:spcBef>
              <a:spcAft>
                <a:spcPts val="0"/>
              </a:spcAft>
              <a:buSzPts val="1800"/>
              <a:buFont typeface="Arial"/>
              <a:buAutoNum type="arabicPeriod"/>
            </a:pPr>
            <a:r>
              <a:rPr lang="es-ES"/>
              <a:t>new tenders opportunities and international partners,</a:t>
            </a:r>
            <a:endParaRPr/>
          </a:p>
          <a:p>
            <a:pPr marL="628650" lvl="0" indent="-361950" algn="just" rtl="0">
              <a:lnSpc>
                <a:spcPct val="80000"/>
              </a:lnSpc>
              <a:spcBef>
                <a:spcPts val="1000"/>
              </a:spcBef>
              <a:spcAft>
                <a:spcPts val="0"/>
              </a:spcAft>
              <a:buSzPts val="1800"/>
              <a:buFont typeface="Arial"/>
              <a:buAutoNum type="arabicPeriod"/>
            </a:pPr>
            <a:r>
              <a:rPr lang="es-ES"/>
              <a:t>elaboration of EU project proposals,</a:t>
            </a:r>
            <a:endParaRPr/>
          </a:p>
          <a:p>
            <a:pPr marL="628650" lvl="0" indent="-361950" algn="just" rtl="0">
              <a:lnSpc>
                <a:spcPct val="80000"/>
              </a:lnSpc>
              <a:spcBef>
                <a:spcPts val="1000"/>
              </a:spcBef>
              <a:spcAft>
                <a:spcPts val="0"/>
              </a:spcAft>
              <a:buSzPts val="1800"/>
              <a:buFont typeface="Arial"/>
              <a:buAutoNum type="arabicPeriod"/>
            </a:pPr>
            <a:r>
              <a:rPr lang="es-ES"/>
              <a:t>multidisciplinary collaboration,</a:t>
            </a:r>
            <a:endParaRPr/>
          </a:p>
          <a:p>
            <a:pPr marL="628650" lvl="0" indent="-361950" algn="just" rtl="0">
              <a:lnSpc>
                <a:spcPct val="80000"/>
              </a:lnSpc>
              <a:spcBef>
                <a:spcPts val="1000"/>
              </a:spcBef>
              <a:spcAft>
                <a:spcPts val="0"/>
              </a:spcAft>
              <a:buSzPts val="1800"/>
              <a:buFont typeface="Arial"/>
              <a:buAutoNum type="arabicPeriod"/>
            </a:pPr>
            <a:r>
              <a:rPr lang="es-ES"/>
              <a:t>the co-creation and implementation of thematic work action plans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g87e2c6590d_5_20"/>
          <p:cNvSpPr txBox="1"/>
          <p:nvPr/>
        </p:nvSpPr>
        <p:spPr>
          <a:xfrm>
            <a:off x="838200" y="2228449"/>
            <a:ext cx="10515600"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Arial"/>
              <a:buNone/>
            </a:pPr>
            <a:r>
              <a:rPr lang="es-ES" sz="4400" b="1" i="0" u="none" strike="noStrike" cap="none">
                <a:solidFill>
                  <a:schemeClr val="lt1"/>
                </a:solidFill>
                <a:latin typeface="Calibri"/>
                <a:ea typeface="Calibri"/>
                <a:cs typeface="Calibri"/>
                <a:sym typeface="Calibri"/>
              </a:rPr>
              <a:t>Building inter-regional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4400"/>
              <a:buFont typeface="Arial"/>
              <a:buNone/>
            </a:pPr>
            <a:r>
              <a:rPr lang="es-ES" sz="4400" b="1" i="0" u="none" strike="noStrike" cap="none">
                <a:solidFill>
                  <a:schemeClr val="lt1"/>
                </a:solidFill>
                <a:latin typeface="Calibri"/>
                <a:ea typeface="Calibri"/>
                <a:cs typeface="Calibri"/>
                <a:sym typeface="Calibri"/>
              </a:rPr>
              <a:t>Thematic Working Groups</a:t>
            </a:r>
            <a:endParaRPr sz="4400" b="1"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g87e2c6590d_5_24"/>
          <p:cNvSpPr txBox="1">
            <a:spLocks noGrp="1"/>
          </p:cNvSpPr>
          <p:nvPr>
            <p:ph type="title"/>
          </p:nvPr>
        </p:nvSpPr>
        <p:spPr>
          <a:xfrm>
            <a:off x="0" y="96000"/>
            <a:ext cx="12192000" cy="946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s-ES"/>
              <a:t>Building inter-regional Thematic Working Groups</a:t>
            </a:r>
            <a:endParaRPr/>
          </a:p>
        </p:txBody>
      </p:sp>
      <p:pic>
        <p:nvPicPr>
          <p:cNvPr id="76" name="Google Shape;76;g87e2c6590d_5_24"/>
          <p:cNvPicPr preferRelativeResize="0"/>
          <p:nvPr/>
        </p:nvPicPr>
        <p:blipFill rotWithShape="1">
          <a:blip r:embed="rId4">
            <a:alphaModFix/>
          </a:blip>
          <a:srcRect/>
          <a:stretch/>
        </p:blipFill>
        <p:spPr>
          <a:xfrm>
            <a:off x="1019175" y="862087"/>
            <a:ext cx="10115548" cy="58435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Google Shape;81;g87e2c6590d_5_29"/>
          <p:cNvSpPr txBox="1">
            <a:spLocks noGrp="1"/>
          </p:cNvSpPr>
          <p:nvPr>
            <p:ph type="title"/>
          </p:nvPr>
        </p:nvSpPr>
        <p:spPr>
          <a:xfrm>
            <a:off x="14200" y="29325"/>
            <a:ext cx="12192000" cy="946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None/>
            </a:pPr>
            <a:r>
              <a:rPr lang="es-ES"/>
              <a:t>Thematic Working Groups Roles</a:t>
            </a:r>
            <a:endParaRPr/>
          </a:p>
        </p:txBody>
      </p:sp>
      <p:pic>
        <p:nvPicPr>
          <p:cNvPr id="82" name="Google Shape;82;g87e2c6590d_5_29" descr="Persona, La Lectura, Libro, Pictograma, La Colección De"/>
          <p:cNvPicPr preferRelativeResize="0"/>
          <p:nvPr/>
        </p:nvPicPr>
        <p:blipFill rotWithShape="1">
          <a:blip r:embed="rId4">
            <a:alphaModFix/>
          </a:blip>
          <a:srcRect/>
          <a:stretch/>
        </p:blipFill>
        <p:spPr>
          <a:xfrm>
            <a:off x="455088" y="1080346"/>
            <a:ext cx="828000" cy="621831"/>
          </a:xfrm>
          <a:prstGeom prst="rect">
            <a:avLst/>
          </a:prstGeom>
          <a:noFill/>
          <a:ln>
            <a:noFill/>
          </a:ln>
        </p:spPr>
      </p:pic>
      <p:sp>
        <p:nvSpPr>
          <p:cNvPr id="83" name="Google Shape;83;g87e2c6590d_5_29"/>
          <p:cNvSpPr txBox="1"/>
          <p:nvPr/>
        </p:nvSpPr>
        <p:spPr>
          <a:xfrm>
            <a:off x="1685750" y="1080346"/>
            <a:ext cx="46755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BF9000"/>
                </a:solidFill>
                <a:latin typeface="Calibri"/>
                <a:ea typeface="Calibri"/>
                <a:cs typeface="Calibri"/>
                <a:sym typeface="Calibri"/>
              </a:rPr>
              <a:t>Sub-coordinator: 1 per thematic group</a:t>
            </a:r>
            <a:endParaRPr sz="1600" b="0" i="0" u="none" strike="noStrike" cap="none">
              <a:solidFill>
                <a:schemeClr val="dk2"/>
              </a:solidFill>
              <a:latin typeface="Calibri"/>
              <a:ea typeface="Calibri"/>
              <a:cs typeface="Calibri"/>
              <a:sym typeface="Calibri"/>
            </a:endParaRPr>
          </a:p>
        </p:txBody>
      </p:sp>
      <p:pic>
        <p:nvPicPr>
          <p:cNvPr id="84" name="Google Shape;84;g87e2c6590d_5_29" descr="Persona, La Lectura, Libro, Pictograma, La Colección De"/>
          <p:cNvPicPr preferRelativeResize="0"/>
          <p:nvPr/>
        </p:nvPicPr>
        <p:blipFill rotWithShape="1">
          <a:blip r:embed="rId5">
            <a:alphaModFix/>
          </a:blip>
          <a:srcRect/>
          <a:stretch/>
        </p:blipFill>
        <p:spPr>
          <a:xfrm>
            <a:off x="401968" y="3145400"/>
            <a:ext cx="828000" cy="622800"/>
          </a:xfrm>
          <a:prstGeom prst="rect">
            <a:avLst/>
          </a:prstGeom>
          <a:noFill/>
          <a:ln>
            <a:noFill/>
          </a:ln>
        </p:spPr>
      </p:pic>
      <p:sp>
        <p:nvSpPr>
          <p:cNvPr id="85" name="Google Shape;85;g87e2c6590d_5_29"/>
          <p:cNvSpPr txBox="1"/>
          <p:nvPr/>
        </p:nvSpPr>
        <p:spPr>
          <a:xfrm>
            <a:off x="1685750" y="2163888"/>
            <a:ext cx="3830100" cy="43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BF9000"/>
                </a:solidFill>
                <a:latin typeface="Calibri"/>
                <a:ea typeface="Calibri"/>
                <a:cs typeface="Calibri"/>
                <a:sym typeface="Calibri"/>
              </a:rPr>
              <a:t>Deputy: 1 per thematic group (optional)</a:t>
            </a:r>
            <a:endParaRPr sz="16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85623"/>
              </a:solidFill>
              <a:latin typeface="Calibri"/>
              <a:ea typeface="Calibri"/>
              <a:cs typeface="Calibri"/>
              <a:sym typeface="Calibri"/>
            </a:endParaRPr>
          </a:p>
        </p:txBody>
      </p:sp>
      <p:pic>
        <p:nvPicPr>
          <p:cNvPr id="86" name="Google Shape;86;g87e2c6590d_5_29" descr="Persona, La Lectura, Libro, Pictograma, La Colección De"/>
          <p:cNvPicPr preferRelativeResize="0"/>
          <p:nvPr/>
        </p:nvPicPr>
        <p:blipFill rotWithShape="1">
          <a:blip r:embed="rId6">
            <a:alphaModFix/>
          </a:blip>
          <a:srcRect/>
          <a:stretch/>
        </p:blipFill>
        <p:spPr>
          <a:xfrm>
            <a:off x="517865" y="4412612"/>
            <a:ext cx="712103" cy="582237"/>
          </a:xfrm>
          <a:prstGeom prst="rect">
            <a:avLst/>
          </a:prstGeom>
          <a:noFill/>
          <a:ln>
            <a:noFill/>
          </a:ln>
        </p:spPr>
      </p:pic>
      <p:sp>
        <p:nvSpPr>
          <p:cNvPr id="87" name="Google Shape;87;g87e2c6590d_5_29"/>
          <p:cNvSpPr txBox="1"/>
          <p:nvPr/>
        </p:nvSpPr>
        <p:spPr>
          <a:xfrm>
            <a:off x="1766801" y="4093536"/>
            <a:ext cx="4285800" cy="215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BF9000"/>
                </a:solidFill>
                <a:latin typeface="Calibri"/>
                <a:ea typeface="Calibri"/>
                <a:cs typeface="Calibri"/>
                <a:sym typeface="Calibri"/>
              </a:rPr>
              <a:t>Members: as many as possible</a:t>
            </a:r>
            <a:endParaRPr sz="1600" b="0" i="0" u="none" strike="noStrike" cap="none">
              <a:solidFill>
                <a:srgbClr val="7F7F7F"/>
              </a:solidFill>
              <a:latin typeface="Calibri"/>
              <a:ea typeface="Calibri"/>
              <a:cs typeface="Calibri"/>
              <a:sym typeface="Calibri"/>
            </a:endParaRPr>
          </a:p>
        </p:txBody>
      </p:sp>
      <p:sp>
        <p:nvSpPr>
          <p:cNvPr id="88" name="Google Shape;88;g87e2c6590d_5_29"/>
          <p:cNvSpPr/>
          <p:nvPr/>
        </p:nvSpPr>
        <p:spPr>
          <a:xfrm>
            <a:off x="1619075" y="1395088"/>
            <a:ext cx="10515600" cy="548100"/>
          </a:xfrm>
          <a:prstGeom prst="rect">
            <a:avLst/>
          </a:prstGeom>
          <a:noFill/>
          <a:ln>
            <a:noFill/>
          </a:ln>
        </p:spPr>
        <p:txBody>
          <a:bodyPr spcFirstLastPara="1" wrap="square" lIns="91425" tIns="45700" rIns="91425" bIns="45700" anchor="t" anchorCtr="0">
            <a:noAutofit/>
          </a:bodyPr>
          <a:lstStyle/>
          <a:p>
            <a:pPr marL="285750" marR="0" lvl="0" indent="-26035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Calibri"/>
                <a:ea typeface="Calibri"/>
                <a:cs typeface="Calibri"/>
                <a:sym typeface="Calibri"/>
              </a:rPr>
              <a:t>R&amp;I profile proposed by the Forward R&amp;I partners among their members.</a:t>
            </a:r>
            <a:endParaRPr sz="1400" b="0" i="0" u="none" strike="noStrike" cap="none">
              <a:solidFill>
                <a:schemeClr val="dk1"/>
              </a:solidFill>
              <a:latin typeface="Calibri"/>
              <a:ea typeface="Calibri"/>
              <a:cs typeface="Calibri"/>
              <a:sym typeface="Calibri"/>
            </a:endParaRPr>
          </a:p>
          <a:p>
            <a:pPr marL="285750" marR="0" lvl="0" indent="-26035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Calibri"/>
                <a:ea typeface="Calibri"/>
                <a:cs typeface="Calibri"/>
                <a:sym typeface="Calibri"/>
              </a:rPr>
              <a:t>Selected/ approved by the Steering Committee</a:t>
            </a:r>
            <a:r>
              <a:rPr lang="es-ES" sz="1400" b="0" i="0" u="none" strike="noStrike" cap="none">
                <a:solidFill>
                  <a:srgbClr val="000000"/>
                </a:solidFill>
                <a:latin typeface="Calibri"/>
                <a:ea typeface="Calibri"/>
                <a:cs typeface="Calibri"/>
                <a:sym typeface="Calibri"/>
              </a:rPr>
              <a:t> within the candidates provided by the Regional Coordinators of R&amp;I Communities.</a:t>
            </a:r>
            <a:endParaRPr sz="1400" b="0" i="0" u="none" strike="noStrike" cap="none">
              <a:solidFill>
                <a:srgbClr val="000000"/>
              </a:solidFill>
              <a:latin typeface="Calibri"/>
              <a:ea typeface="Calibri"/>
              <a:cs typeface="Calibri"/>
              <a:sym typeface="Calibri"/>
            </a:endParaRPr>
          </a:p>
        </p:txBody>
      </p:sp>
      <p:sp>
        <p:nvSpPr>
          <p:cNvPr id="89" name="Google Shape;89;g87e2c6590d_5_29"/>
          <p:cNvSpPr/>
          <p:nvPr/>
        </p:nvSpPr>
        <p:spPr>
          <a:xfrm>
            <a:off x="1624000" y="2456725"/>
            <a:ext cx="10200900" cy="323100"/>
          </a:xfrm>
          <a:prstGeom prst="rect">
            <a:avLst/>
          </a:prstGeom>
          <a:noFill/>
          <a:ln>
            <a:noFill/>
          </a:ln>
        </p:spPr>
        <p:txBody>
          <a:bodyPr spcFirstLastPara="1" wrap="square" lIns="91425" tIns="45700" rIns="91425" bIns="45700" anchor="t" anchorCtr="0">
            <a:noAutofit/>
          </a:bodyPr>
          <a:lstStyle/>
          <a:p>
            <a:pPr marL="285750" marR="0" lvl="0" indent="-26035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Calibri"/>
                <a:ea typeface="Calibri"/>
                <a:cs typeface="Calibri"/>
                <a:sym typeface="Calibri"/>
              </a:rPr>
              <a:t>Selected by the sub-coordinator, as a substitute or assistant, probably within its own organization.</a:t>
            </a:r>
            <a:endParaRPr sz="1400" b="0" i="0" u="none" strike="noStrike" cap="none">
              <a:solidFill>
                <a:schemeClr val="dk1"/>
              </a:solidFill>
              <a:latin typeface="Calibri"/>
              <a:ea typeface="Calibri"/>
              <a:cs typeface="Calibri"/>
              <a:sym typeface="Calibri"/>
            </a:endParaRPr>
          </a:p>
        </p:txBody>
      </p:sp>
      <p:sp>
        <p:nvSpPr>
          <p:cNvPr id="90" name="Google Shape;90;g87e2c6590d_5_29"/>
          <p:cNvSpPr/>
          <p:nvPr/>
        </p:nvSpPr>
        <p:spPr>
          <a:xfrm>
            <a:off x="1623475" y="4346100"/>
            <a:ext cx="10268100" cy="1297500"/>
          </a:xfrm>
          <a:prstGeom prst="rect">
            <a:avLst/>
          </a:prstGeom>
          <a:noFill/>
          <a:ln>
            <a:noFill/>
          </a:ln>
        </p:spPr>
        <p:txBody>
          <a:bodyPr spcFirstLastPara="1" wrap="square" lIns="91425" tIns="45700" rIns="91425" bIns="45700" anchor="t" anchorCtr="0">
            <a:noAutofit/>
          </a:bodyPr>
          <a:lstStyle/>
          <a:p>
            <a:pPr marL="285750" marR="0" lvl="0" indent="-26035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Calibri"/>
                <a:ea typeface="Calibri"/>
                <a:cs typeface="Calibri"/>
                <a:sym typeface="Calibri"/>
              </a:rPr>
              <a:t>R&amp;I profile proposed by the Forward R&amp;I partners among their members.</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Calibri"/>
                <a:ea typeface="Calibri"/>
                <a:cs typeface="Calibri"/>
                <a:sym typeface="Calibri"/>
              </a:rPr>
              <a:t>Other:</a:t>
            </a:r>
            <a:endParaRPr sz="1400" b="0" i="0" u="none" strike="noStrike" cap="none">
              <a:solidFill>
                <a:schemeClr val="dk1"/>
              </a:solidFill>
              <a:latin typeface="Calibri"/>
              <a:ea typeface="Calibri"/>
              <a:cs typeface="Calibri"/>
              <a:sym typeface="Calibri"/>
            </a:endParaRPr>
          </a:p>
          <a:p>
            <a:pPr marL="285750" marR="0" lvl="0" indent="-26035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Calibri"/>
                <a:ea typeface="Calibri"/>
                <a:cs typeface="Calibri"/>
                <a:sym typeface="Calibri"/>
              </a:rPr>
              <a:t>Regional thematic experts: Representatives from regional universities, R&amp;I centres, companies, administration, clusters,…</a:t>
            </a:r>
            <a:endParaRPr sz="1400" b="0" i="0" u="none" strike="noStrike" cap="none">
              <a:solidFill>
                <a:srgbClr val="000000"/>
              </a:solidFill>
              <a:latin typeface="Arial"/>
              <a:ea typeface="Arial"/>
              <a:cs typeface="Arial"/>
              <a:sym typeface="Arial"/>
            </a:endParaRPr>
          </a:p>
          <a:p>
            <a:pPr marL="285750" marR="0" lvl="0" indent="-26035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Calibri"/>
                <a:ea typeface="Calibri"/>
                <a:cs typeface="Calibri"/>
                <a:sym typeface="Calibri"/>
              </a:rPr>
              <a:t>Multisectoral and intersectoral experts</a:t>
            </a:r>
            <a:endParaRPr sz="1400" b="0" i="0" u="none" strike="noStrike" cap="none">
              <a:solidFill>
                <a:srgbClr val="000000"/>
              </a:solidFill>
              <a:latin typeface="Arial"/>
              <a:ea typeface="Arial"/>
              <a:cs typeface="Arial"/>
              <a:sym typeface="Arial"/>
            </a:endParaRPr>
          </a:p>
          <a:p>
            <a:pPr marL="285750" marR="0" lvl="0" indent="-26035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Calibri"/>
                <a:ea typeface="Calibri"/>
                <a:cs typeface="Calibri"/>
                <a:sym typeface="Calibri"/>
              </a:rPr>
              <a:t>Representatives from European and Third Countries’ institutions and European Experts, who operate in the  strategic domain</a:t>
            </a:r>
            <a:endParaRPr sz="1400" b="0" i="0" u="none" strike="noStrike" cap="none">
              <a:solidFill>
                <a:schemeClr val="dk1"/>
              </a:solidFill>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1" name="Google Shape;91;g87e2c6590d_5_29" descr="Persona, La Lectura, Libro, Pictograma, La Colección De"/>
          <p:cNvPicPr preferRelativeResize="0"/>
          <p:nvPr/>
        </p:nvPicPr>
        <p:blipFill rotWithShape="1">
          <a:blip r:embed="rId7">
            <a:alphaModFix/>
          </a:blip>
          <a:srcRect/>
          <a:stretch/>
        </p:blipFill>
        <p:spPr>
          <a:xfrm>
            <a:off x="428897" y="2163888"/>
            <a:ext cx="774141" cy="580606"/>
          </a:xfrm>
          <a:prstGeom prst="rect">
            <a:avLst/>
          </a:prstGeom>
          <a:noFill/>
          <a:ln>
            <a:noFill/>
          </a:ln>
        </p:spPr>
      </p:pic>
      <p:sp>
        <p:nvSpPr>
          <p:cNvPr id="92" name="Google Shape;92;g87e2c6590d_5_29"/>
          <p:cNvSpPr txBox="1"/>
          <p:nvPr/>
        </p:nvSpPr>
        <p:spPr>
          <a:xfrm>
            <a:off x="1685750" y="3011613"/>
            <a:ext cx="3830100" cy="43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0" i="0" u="none" strike="noStrike" cap="none">
                <a:solidFill>
                  <a:srgbClr val="BF9000"/>
                </a:solidFill>
                <a:latin typeface="Calibri"/>
                <a:ea typeface="Calibri"/>
                <a:cs typeface="Calibri"/>
                <a:sym typeface="Calibri"/>
              </a:rPr>
              <a:t>Facilitator: 1 per thematic group</a:t>
            </a:r>
            <a:endParaRPr sz="1600" b="0"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85623"/>
              </a:solidFill>
              <a:latin typeface="Calibri"/>
              <a:ea typeface="Calibri"/>
              <a:cs typeface="Calibri"/>
              <a:sym typeface="Calibri"/>
            </a:endParaRPr>
          </a:p>
        </p:txBody>
      </p:sp>
      <p:sp>
        <p:nvSpPr>
          <p:cNvPr id="93" name="Google Shape;93;g87e2c6590d_5_29"/>
          <p:cNvSpPr/>
          <p:nvPr/>
        </p:nvSpPr>
        <p:spPr>
          <a:xfrm>
            <a:off x="1619075" y="3309613"/>
            <a:ext cx="10515600" cy="548100"/>
          </a:xfrm>
          <a:prstGeom prst="rect">
            <a:avLst/>
          </a:prstGeom>
          <a:noFill/>
          <a:ln>
            <a:noFill/>
          </a:ln>
        </p:spPr>
        <p:txBody>
          <a:bodyPr spcFirstLastPara="1" wrap="square" lIns="91425" tIns="45700" rIns="91425" bIns="45700" anchor="t" anchorCtr="0">
            <a:noAutofit/>
          </a:bodyPr>
          <a:lstStyle/>
          <a:p>
            <a:pPr marL="285750" marR="0" lvl="0" indent="-26035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Calibri"/>
                <a:ea typeface="Calibri"/>
                <a:cs typeface="Calibri"/>
                <a:sym typeface="Calibri"/>
              </a:rPr>
              <a:t>Management profile proposed by the Forward partners among their members.</a:t>
            </a:r>
            <a:endParaRPr sz="1400" b="0" i="0" u="none" strike="noStrike" cap="none">
              <a:solidFill>
                <a:schemeClr val="dk1"/>
              </a:solidFill>
              <a:latin typeface="Calibri"/>
              <a:ea typeface="Calibri"/>
              <a:cs typeface="Calibri"/>
              <a:sym typeface="Calibri"/>
            </a:endParaRPr>
          </a:p>
          <a:p>
            <a:pPr marL="285750" marR="0" lvl="0" indent="-260350" algn="l" rtl="0">
              <a:lnSpc>
                <a:spcPct val="100000"/>
              </a:lnSpc>
              <a:spcBef>
                <a:spcPts val="0"/>
              </a:spcBef>
              <a:spcAft>
                <a:spcPts val="0"/>
              </a:spcAft>
              <a:buClr>
                <a:schemeClr val="dk1"/>
              </a:buClr>
              <a:buSzPts val="1400"/>
              <a:buFont typeface="Arial"/>
              <a:buChar char="•"/>
            </a:pPr>
            <a:r>
              <a:rPr lang="es-ES" sz="1400" b="0" i="0" u="none" strike="noStrike" cap="none">
                <a:solidFill>
                  <a:schemeClr val="dk1"/>
                </a:solidFill>
                <a:latin typeface="Calibri"/>
                <a:ea typeface="Calibri"/>
                <a:cs typeface="Calibri"/>
                <a:sym typeface="Calibri"/>
              </a:rPr>
              <a:t>Selected/ approved by the Steering Committee</a:t>
            </a:r>
            <a:r>
              <a:rPr lang="es-ES" sz="1400" b="0" i="0" u="none" strike="noStrike" cap="none">
                <a:solidFill>
                  <a:srgbClr val="000000"/>
                </a:solidFill>
                <a:latin typeface="Calibri"/>
                <a:ea typeface="Calibri"/>
                <a:cs typeface="Calibri"/>
                <a:sym typeface="Calibri"/>
              </a:rPr>
              <a:t> within the candidates.</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g87e2c6590d_5_45"/>
          <p:cNvSpPr/>
          <p:nvPr/>
        </p:nvSpPr>
        <p:spPr>
          <a:xfrm>
            <a:off x="152400" y="1176336"/>
            <a:ext cx="7780800" cy="4467300"/>
          </a:xfrm>
          <a:prstGeom prst="roundRect">
            <a:avLst>
              <a:gd name="adj" fmla="val 16667"/>
            </a:avLst>
          </a:prstGeom>
          <a:solidFill>
            <a:srgbClr val="BBD6EE">
              <a:alpha val="28240"/>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1EFD8"/>
              </a:solidFill>
              <a:latin typeface="Arial"/>
              <a:ea typeface="Arial"/>
              <a:cs typeface="Arial"/>
              <a:sym typeface="Arial"/>
            </a:endParaRPr>
          </a:p>
        </p:txBody>
      </p:sp>
      <p:sp>
        <p:nvSpPr>
          <p:cNvPr id="99" name="Google Shape;99;g87e2c6590d_5_45"/>
          <p:cNvSpPr/>
          <p:nvPr/>
        </p:nvSpPr>
        <p:spPr>
          <a:xfrm>
            <a:off x="8185598" y="1714680"/>
            <a:ext cx="3821700" cy="1695300"/>
          </a:xfrm>
          <a:prstGeom prst="roundRect">
            <a:avLst>
              <a:gd name="adj" fmla="val 16667"/>
            </a:avLst>
          </a:prstGeom>
          <a:solidFill>
            <a:srgbClr val="FFF2CC">
              <a:alpha val="28240"/>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1EFD8"/>
              </a:solidFill>
              <a:latin typeface="Arial"/>
              <a:ea typeface="Arial"/>
              <a:cs typeface="Arial"/>
              <a:sym typeface="Arial"/>
            </a:endParaRPr>
          </a:p>
        </p:txBody>
      </p:sp>
      <p:sp>
        <p:nvSpPr>
          <p:cNvPr id="100" name="Google Shape;100;g87e2c6590d_5_45"/>
          <p:cNvSpPr/>
          <p:nvPr/>
        </p:nvSpPr>
        <p:spPr>
          <a:xfrm>
            <a:off x="8157977" y="3579011"/>
            <a:ext cx="3945000" cy="1897800"/>
          </a:xfrm>
          <a:prstGeom prst="roundRect">
            <a:avLst>
              <a:gd name="adj" fmla="val 16667"/>
            </a:avLst>
          </a:prstGeom>
          <a:solidFill>
            <a:srgbClr val="92D050">
              <a:alpha val="28240"/>
            </a:srgbClr>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1EFD8"/>
              </a:solidFill>
              <a:latin typeface="Arial"/>
              <a:ea typeface="Arial"/>
              <a:cs typeface="Arial"/>
              <a:sym typeface="Arial"/>
            </a:endParaRPr>
          </a:p>
        </p:txBody>
      </p:sp>
      <p:sp>
        <p:nvSpPr>
          <p:cNvPr id="101" name="Google Shape;101;g87e2c6590d_5_45"/>
          <p:cNvSpPr txBox="1">
            <a:spLocks noGrp="1"/>
          </p:cNvSpPr>
          <p:nvPr>
            <p:ph type="title"/>
          </p:nvPr>
        </p:nvSpPr>
        <p:spPr>
          <a:xfrm>
            <a:off x="838200" y="151619"/>
            <a:ext cx="10515600" cy="946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F3D8D"/>
              </a:buClr>
              <a:buSzPts val="4400"/>
              <a:buFont typeface="Calibri"/>
              <a:buNone/>
            </a:pPr>
            <a:r>
              <a:rPr lang="es-ES"/>
              <a:t>Thematic Working Groups Roles</a:t>
            </a:r>
            <a:endParaRPr/>
          </a:p>
        </p:txBody>
      </p:sp>
      <p:pic>
        <p:nvPicPr>
          <p:cNvPr id="102" name="Google Shape;102;g87e2c6590d_5_45" descr="Persona, La Lectura, Libro, Pictograma, La Colección De"/>
          <p:cNvPicPr preferRelativeResize="0"/>
          <p:nvPr/>
        </p:nvPicPr>
        <p:blipFill rotWithShape="1">
          <a:blip r:embed="rId4">
            <a:alphaModFix/>
          </a:blip>
          <a:srcRect/>
          <a:stretch/>
        </p:blipFill>
        <p:spPr>
          <a:xfrm>
            <a:off x="710994" y="1477211"/>
            <a:ext cx="710282" cy="673302"/>
          </a:xfrm>
          <a:prstGeom prst="rect">
            <a:avLst/>
          </a:prstGeom>
          <a:noFill/>
          <a:ln>
            <a:noFill/>
          </a:ln>
        </p:spPr>
      </p:pic>
      <p:sp>
        <p:nvSpPr>
          <p:cNvPr id="103" name="Google Shape;103;g87e2c6590d_5_45"/>
          <p:cNvSpPr txBox="1"/>
          <p:nvPr/>
        </p:nvSpPr>
        <p:spPr>
          <a:xfrm>
            <a:off x="1620563" y="1659973"/>
            <a:ext cx="4844400" cy="30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2000" b="1" i="0" u="none" strike="noStrike" cap="none">
                <a:solidFill>
                  <a:schemeClr val="dk2"/>
                </a:solidFill>
                <a:latin typeface="Calibri"/>
                <a:ea typeface="Calibri"/>
                <a:cs typeface="Calibri"/>
                <a:sym typeface="Calibri"/>
              </a:rPr>
              <a:t>Sub-coordinator: 1 per thematic group</a:t>
            </a:r>
            <a:endParaRPr sz="2000" b="1" i="0" u="none" strike="noStrike" cap="none">
              <a:solidFill>
                <a:schemeClr val="dk2"/>
              </a:solidFill>
              <a:latin typeface="Calibri"/>
              <a:ea typeface="Calibri"/>
              <a:cs typeface="Calibri"/>
              <a:sym typeface="Calibri"/>
            </a:endParaRPr>
          </a:p>
        </p:txBody>
      </p:sp>
      <p:sp>
        <p:nvSpPr>
          <p:cNvPr id="104" name="Google Shape;104;g87e2c6590d_5_45"/>
          <p:cNvSpPr/>
          <p:nvPr/>
        </p:nvSpPr>
        <p:spPr>
          <a:xfrm>
            <a:off x="394143" y="2287279"/>
            <a:ext cx="7539000" cy="29853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1200"/>
              </a:spcBef>
              <a:spcAft>
                <a:spcPts val="0"/>
              </a:spcAft>
              <a:buClr>
                <a:schemeClr val="dk1"/>
              </a:buClr>
              <a:buSzPts val="1800"/>
              <a:buFont typeface="Noto Sans Symbols"/>
              <a:buChar char="▪"/>
            </a:pPr>
            <a:r>
              <a:rPr lang="es-ES" sz="1600" b="0" i="0" u="none" strike="noStrike" cap="none">
                <a:solidFill>
                  <a:schemeClr val="dk1"/>
                </a:solidFill>
                <a:latin typeface="Calibri"/>
                <a:ea typeface="Calibri"/>
                <a:cs typeface="Calibri"/>
                <a:sym typeface="Calibri"/>
              </a:rPr>
              <a:t>Chair person of the TWG; management of TWG, web-meetings and online communication tools;</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1200"/>
              </a:spcBef>
              <a:spcAft>
                <a:spcPts val="0"/>
              </a:spcAft>
              <a:buClr>
                <a:schemeClr val="dk1"/>
              </a:buClr>
              <a:buSzPts val="1800"/>
              <a:buFont typeface="Noto Sans Symbols"/>
              <a:buChar char="▪"/>
            </a:pPr>
            <a:r>
              <a:rPr lang="es-ES" sz="1600" b="0" i="0" u="none" strike="noStrike" cap="none">
                <a:solidFill>
                  <a:schemeClr val="dk1"/>
                </a:solidFill>
                <a:latin typeface="Calibri"/>
                <a:ea typeface="Calibri"/>
                <a:cs typeface="Calibri"/>
                <a:sym typeface="Calibri"/>
              </a:rPr>
              <a:t>Writing Thematic Action Plan;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Noto Sans Symbols"/>
              <a:buChar char="▪"/>
            </a:pPr>
            <a:r>
              <a:rPr lang="es-ES" sz="1600" b="0" i="0" u="none" strike="noStrike" cap="none">
                <a:solidFill>
                  <a:schemeClr val="dk1"/>
                </a:solidFill>
                <a:latin typeface="Calibri"/>
                <a:ea typeface="Calibri"/>
                <a:cs typeface="Calibri"/>
                <a:sym typeface="Calibri"/>
              </a:rPr>
              <a:t>Coordination with TWG Regional Contact Points and other members of the group, in order to share and integrate the contributions from each region.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Noto Sans Symbols"/>
              <a:buChar char="▪"/>
            </a:pPr>
            <a:r>
              <a:rPr lang="es-ES" sz="1600" b="0" i="0" u="none" strike="noStrike" cap="none">
                <a:solidFill>
                  <a:schemeClr val="dk1"/>
                </a:solidFill>
                <a:latin typeface="Calibri"/>
                <a:ea typeface="Calibri"/>
                <a:cs typeface="Calibri"/>
                <a:sym typeface="Calibri"/>
              </a:rPr>
              <a:t>Coordination of WP5 Networking activities in the TWG;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Noto Sans Symbols"/>
              <a:buChar char="▪"/>
            </a:pPr>
            <a:r>
              <a:rPr lang="es-ES" sz="1600" b="0" i="0" u="none" strike="noStrike" cap="none">
                <a:solidFill>
                  <a:schemeClr val="dk1"/>
                </a:solidFill>
                <a:latin typeface="Calibri"/>
                <a:ea typeface="Calibri"/>
                <a:cs typeface="Calibri"/>
                <a:sym typeface="Calibri"/>
              </a:rPr>
              <a:t>Communication within other TWG and Forward coordination team;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chemeClr val="dk1"/>
              </a:buClr>
              <a:buSzPts val="1800"/>
              <a:buFont typeface="Noto Sans Symbols"/>
              <a:buChar char="▪"/>
            </a:pPr>
            <a:r>
              <a:rPr lang="es-ES" sz="1600" b="0" i="0" u="none" strike="noStrike" cap="none">
                <a:solidFill>
                  <a:schemeClr val="dk1"/>
                </a:solidFill>
                <a:latin typeface="Calibri"/>
                <a:ea typeface="Calibri"/>
                <a:cs typeface="Calibri"/>
                <a:sym typeface="Calibri"/>
              </a:rPr>
              <a:t>Reporting data for each event / activity, writing a yearly narrative report.</a:t>
            </a:r>
            <a:endParaRPr sz="1600" b="0" i="0" u="none" strike="noStrike" cap="none">
              <a:solidFill>
                <a:schemeClr val="dk1"/>
              </a:solidFill>
              <a:latin typeface="Calibri"/>
              <a:ea typeface="Calibri"/>
              <a:cs typeface="Calibri"/>
              <a:sym typeface="Calibri"/>
            </a:endParaRPr>
          </a:p>
        </p:txBody>
      </p:sp>
      <p:pic>
        <p:nvPicPr>
          <p:cNvPr id="105" name="Google Shape;105;g87e2c6590d_5_45" descr="Persona, La Lectura, Libro, Pictograma, La Colección De"/>
          <p:cNvPicPr preferRelativeResize="0"/>
          <p:nvPr/>
        </p:nvPicPr>
        <p:blipFill rotWithShape="1">
          <a:blip r:embed="rId5">
            <a:alphaModFix/>
          </a:blip>
          <a:srcRect/>
          <a:stretch/>
        </p:blipFill>
        <p:spPr>
          <a:xfrm>
            <a:off x="8441343" y="1943041"/>
            <a:ext cx="624630" cy="621745"/>
          </a:xfrm>
          <a:prstGeom prst="rect">
            <a:avLst/>
          </a:prstGeom>
          <a:noFill/>
          <a:ln>
            <a:noFill/>
          </a:ln>
        </p:spPr>
      </p:pic>
      <p:sp>
        <p:nvSpPr>
          <p:cNvPr id="106" name="Google Shape;106;g87e2c6590d_5_45"/>
          <p:cNvSpPr txBox="1"/>
          <p:nvPr/>
        </p:nvSpPr>
        <p:spPr>
          <a:xfrm>
            <a:off x="9184980" y="2053858"/>
            <a:ext cx="2822400" cy="43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600" b="1" i="0" u="none" strike="noStrike" cap="none">
                <a:solidFill>
                  <a:schemeClr val="dk2"/>
                </a:solidFill>
                <a:latin typeface="Calibri"/>
                <a:ea typeface="Calibri"/>
                <a:cs typeface="Calibri"/>
                <a:sym typeface="Calibri"/>
              </a:rPr>
              <a:t>Deputy: 1 per thematic group</a:t>
            </a:r>
            <a:endParaRPr sz="1600" b="1"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385623"/>
              </a:solidFill>
              <a:latin typeface="Calibri"/>
              <a:ea typeface="Calibri"/>
              <a:cs typeface="Calibri"/>
              <a:sym typeface="Calibri"/>
            </a:endParaRPr>
          </a:p>
        </p:txBody>
      </p:sp>
      <p:pic>
        <p:nvPicPr>
          <p:cNvPr id="107" name="Google Shape;107;g87e2c6590d_5_45" descr="Persona, La Lectura, Libro, Pictograma, La Colección De"/>
          <p:cNvPicPr preferRelativeResize="0"/>
          <p:nvPr/>
        </p:nvPicPr>
        <p:blipFill rotWithShape="1">
          <a:blip r:embed="rId6">
            <a:alphaModFix/>
          </a:blip>
          <a:srcRect/>
          <a:stretch/>
        </p:blipFill>
        <p:spPr>
          <a:xfrm>
            <a:off x="8281237" y="3856095"/>
            <a:ext cx="642363" cy="648339"/>
          </a:xfrm>
          <a:prstGeom prst="rect">
            <a:avLst/>
          </a:prstGeom>
          <a:noFill/>
          <a:ln>
            <a:noFill/>
          </a:ln>
        </p:spPr>
      </p:pic>
      <p:sp>
        <p:nvSpPr>
          <p:cNvPr id="108" name="Google Shape;108;g87e2c6590d_5_45"/>
          <p:cNvSpPr txBox="1"/>
          <p:nvPr/>
        </p:nvSpPr>
        <p:spPr>
          <a:xfrm>
            <a:off x="9065974" y="4065859"/>
            <a:ext cx="3037200" cy="430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rgbClr val="385623"/>
                </a:solidFill>
                <a:latin typeface="Calibri"/>
                <a:ea typeface="Calibri"/>
                <a:cs typeface="Calibri"/>
                <a:sym typeface="Calibri"/>
              </a:rPr>
              <a:t>Facilitator: </a:t>
            </a:r>
            <a:r>
              <a:rPr lang="es-ES" sz="1400" b="1" i="0" u="none" strike="noStrike" cap="none">
                <a:solidFill>
                  <a:schemeClr val="dk2"/>
                </a:solidFill>
                <a:latin typeface="Calibri"/>
                <a:ea typeface="Calibri"/>
                <a:cs typeface="Calibri"/>
                <a:sym typeface="Calibri"/>
              </a:rPr>
              <a:t>1 per thematic group</a:t>
            </a:r>
            <a:endParaRPr sz="1400" b="1" i="0" u="none" strike="noStrike" cap="none">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85623"/>
              </a:solidFill>
              <a:latin typeface="Calibri"/>
              <a:ea typeface="Calibri"/>
              <a:cs typeface="Calibri"/>
              <a:sym typeface="Calibri"/>
            </a:endParaRPr>
          </a:p>
        </p:txBody>
      </p:sp>
      <p:sp>
        <p:nvSpPr>
          <p:cNvPr id="109" name="Google Shape;109;g87e2c6590d_5_45"/>
          <p:cNvSpPr/>
          <p:nvPr/>
        </p:nvSpPr>
        <p:spPr>
          <a:xfrm>
            <a:off x="8221847" y="4534099"/>
            <a:ext cx="3817200" cy="67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1400"/>
              <a:buFont typeface="Arial"/>
              <a:buNone/>
            </a:pPr>
            <a:r>
              <a:rPr lang="es-ES" sz="1400" b="0" i="0" u="none" strike="noStrike" cap="none">
                <a:solidFill>
                  <a:schemeClr val="dk1"/>
                </a:solidFill>
                <a:latin typeface="Calibri"/>
                <a:ea typeface="Calibri"/>
                <a:cs typeface="Calibri"/>
                <a:sym typeface="Calibri"/>
              </a:rPr>
              <a:t>Supporting sub-coordinator / deputy, facilitating  the management and tasks.</a:t>
            </a:r>
            <a:endParaRPr sz="1400" b="0" i="0" u="none" strike="noStrike" cap="none">
              <a:solidFill>
                <a:schemeClr val="dk1"/>
              </a:solidFill>
              <a:latin typeface="Calibri"/>
              <a:ea typeface="Calibri"/>
              <a:cs typeface="Calibri"/>
              <a:sym typeface="Calibri"/>
            </a:endParaRPr>
          </a:p>
        </p:txBody>
      </p:sp>
      <p:sp>
        <p:nvSpPr>
          <p:cNvPr id="110" name="Google Shape;110;g87e2c6590d_5_45"/>
          <p:cNvSpPr/>
          <p:nvPr/>
        </p:nvSpPr>
        <p:spPr>
          <a:xfrm>
            <a:off x="8382868" y="2550984"/>
            <a:ext cx="3466200" cy="67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1400"/>
              <a:buFont typeface="Arial"/>
              <a:buNone/>
            </a:pPr>
            <a:r>
              <a:rPr lang="es-ES" sz="1400" b="0" i="0" u="none" strike="noStrike" cap="none">
                <a:solidFill>
                  <a:schemeClr val="dk1"/>
                </a:solidFill>
                <a:latin typeface="Calibri"/>
                <a:ea typeface="Calibri"/>
                <a:cs typeface="Calibri"/>
                <a:sym typeface="Calibri"/>
              </a:rPr>
              <a:t>Supporting / replacing sub-coordinator when necessary</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87e2c6590d_5_61"/>
          <p:cNvSpPr txBox="1"/>
          <p:nvPr/>
        </p:nvSpPr>
        <p:spPr>
          <a:xfrm>
            <a:off x="489775" y="3927400"/>
            <a:ext cx="10323600" cy="175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Members</a:t>
            </a:r>
            <a:r>
              <a:rPr lang="es-E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Initial members: Identified by the R&amp;I regional institutions.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New members: </a:t>
            </a:r>
            <a:endParaRPr sz="18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Local members validated by its Regional Coordinator of R&amp;I Community. </a:t>
            </a:r>
            <a:endParaRPr sz="1400" b="0" i="0" u="none" strike="noStrike" cap="none">
              <a:solidFill>
                <a:srgbClr val="000000"/>
              </a:solidFill>
              <a:latin typeface="Arial"/>
              <a:ea typeface="Arial"/>
              <a:cs typeface="Arial"/>
              <a:sym typeface="Arial"/>
            </a:endParaRPr>
          </a:p>
          <a:p>
            <a:pPr marL="914400" marR="0" lvl="1" indent="-34290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International members validated by Sub-coordinator.</a:t>
            </a:r>
            <a:endParaRPr sz="1800" b="0" i="0" u="none" strike="noStrike" cap="none">
              <a:solidFill>
                <a:schemeClr val="dk1"/>
              </a:solidFill>
              <a:latin typeface="Calibri"/>
              <a:ea typeface="Calibri"/>
              <a:cs typeface="Calibri"/>
              <a:sym typeface="Calibri"/>
            </a:endParaRPr>
          </a:p>
          <a:p>
            <a:pPr marL="742950" marR="0" lvl="1"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g87e2c6590d_5_61"/>
          <p:cNvSpPr/>
          <p:nvPr/>
        </p:nvSpPr>
        <p:spPr>
          <a:xfrm>
            <a:off x="489775" y="1297600"/>
            <a:ext cx="11071500" cy="81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Thematic Working Groups</a:t>
            </a:r>
            <a:endParaRPr sz="1400" b="1"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At least 3 ORs involved: minimum 5 members from 3 different organizations. </a:t>
            </a:r>
            <a:endParaRPr sz="1800" b="0" i="0" u="none" strike="noStrike" cap="none">
              <a:solidFill>
                <a:schemeClr val="dk1"/>
              </a:solidFill>
              <a:latin typeface="Calibri"/>
              <a:ea typeface="Calibri"/>
              <a:cs typeface="Calibri"/>
              <a:sym typeface="Calibri"/>
            </a:endParaRPr>
          </a:p>
        </p:txBody>
      </p:sp>
      <p:sp>
        <p:nvSpPr>
          <p:cNvPr id="117" name="Google Shape;117;g87e2c6590d_5_61"/>
          <p:cNvSpPr txBox="1"/>
          <p:nvPr/>
        </p:nvSpPr>
        <p:spPr>
          <a:xfrm>
            <a:off x="7931725" y="2257275"/>
            <a:ext cx="4052400" cy="2438700"/>
          </a:xfrm>
          <a:prstGeom prst="rect">
            <a:avLst/>
          </a:prstGeom>
          <a:noFill/>
          <a:ln w="28575" cap="flat" cmpd="sng">
            <a:solidFill>
              <a:srgbClr val="C9DAF8"/>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In the last 5 years: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s-ES" sz="1400" b="0" i="0" u="none" strike="noStrike" cap="none">
                <a:solidFill>
                  <a:srgbClr val="000000"/>
                </a:solidFill>
                <a:latin typeface="Calibri"/>
                <a:ea typeface="Calibri"/>
                <a:cs typeface="Calibri"/>
                <a:sym typeface="Calibri"/>
              </a:rPr>
              <a:t>Most relevant articles related to the TWG published</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s-ES" sz="1400" b="0" i="0" u="none" strike="noStrike" cap="none">
                <a:solidFill>
                  <a:srgbClr val="000000"/>
                </a:solidFill>
                <a:latin typeface="Calibri"/>
                <a:ea typeface="Calibri"/>
                <a:cs typeface="Calibri"/>
                <a:sym typeface="Calibri"/>
              </a:rPr>
              <a:t>Research projects managed as PI related to the TWG subsidised by official bodies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s-ES" sz="1400" b="0" i="0" u="none" strike="noStrike" cap="none">
                <a:solidFill>
                  <a:srgbClr val="000000"/>
                </a:solidFill>
                <a:latin typeface="Calibri"/>
                <a:ea typeface="Calibri"/>
                <a:cs typeface="Calibri"/>
                <a:sym typeface="Calibri"/>
              </a:rPr>
              <a:t>Participation in research projects related to the TWG subsidised by official bodies</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s-ES" sz="1400" b="0" i="0" u="none" strike="noStrike" cap="none">
                <a:solidFill>
                  <a:srgbClr val="000000"/>
                </a:solidFill>
                <a:latin typeface="Calibri"/>
                <a:ea typeface="Calibri"/>
                <a:cs typeface="Calibri"/>
                <a:sym typeface="Calibri"/>
              </a:rPr>
              <a:t>Doctoral theses directed (concluded)</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s-ES" sz="1400" b="0" i="0" u="none" strike="noStrike" cap="none">
                <a:solidFill>
                  <a:srgbClr val="000000"/>
                </a:solidFill>
                <a:latin typeface="Calibri"/>
                <a:ea typeface="Calibri"/>
                <a:cs typeface="Calibri"/>
                <a:sym typeface="Calibri"/>
              </a:rPr>
              <a:t>Patents obtained</a:t>
            </a:r>
            <a:endParaRPr sz="1400" b="0" i="0" u="none" strike="noStrike" cap="none">
              <a:solidFill>
                <a:srgbClr val="000000"/>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s-ES" sz="1400" b="0" i="0" u="none" strike="noStrike" cap="none">
                <a:solidFill>
                  <a:srgbClr val="000000"/>
                </a:solidFill>
                <a:latin typeface="Calibri"/>
                <a:ea typeface="Calibri"/>
                <a:cs typeface="Calibri"/>
                <a:sym typeface="Calibri"/>
              </a:rPr>
              <a:t>National/International mobility experience</a:t>
            </a:r>
            <a:endParaRPr sz="1400" b="0" i="0" u="none" strike="noStrike" cap="none">
              <a:solidFill>
                <a:srgbClr val="000000"/>
              </a:solidFill>
              <a:latin typeface="Calibri"/>
              <a:ea typeface="Calibri"/>
              <a:cs typeface="Calibri"/>
              <a:sym typeface="Calibri"/>
            </a:endParaRPr>
          </a:p>
        </p:txBody>
      </p:sp>
      <p:sp>
        <p:nvSpPr>
          <p:cNvPr id="118" name="Google Shape;118;g87e2c6590d_5_61"/>
          <p:cNvSpPr txBox="1"/>
          <p:nvPr/>
        </p:nvSpPr>
        <p:spPr>
          <a:xfrm>
            <a:off x="489775" y="2034100"/>
            <a:ext cx="10804800" cy="175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Calibri"/>
                <a:ea typeface="Calibri"/>
                <a:cs typeface="Calibri"/>
                <a:sym typeface="Calibri"/>
              </a:rPr>
              <a:t>Sub-coordinator </a:t>
            </a:r>
            <a:endParaRPr sz="1400" b="0" i="0" u="none" strike="noStrike" cap="none">
              <a:solidFill>
                <a:srgbClr val="980000"/>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Belonging to FORWARD partner institution.</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R&amp;I profile with expertise in the thematic.</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Expertise in European R&amp;I projects, coordination or WP leadership.</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Highly motivated.</a:t>
            </a:r>
            <a:endParaRPr sz="14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libri"/>
                <a:ea typeface="Calibri"/>
                <a:cs typeface="Calibri"/>
                <a:sym typeface="Calibri"/>
              </a:rPr>
              <a:t>CV 🡪 link to an online profile (Must be in English).</a:t>
            </a:r>
            <a:endParaRPr sz="1800" b="0" i="0" u="none" strike="sngStrike" cap="none">
              <a:solidFill>
                <a:schemeClr val="dk1"/>
              </a:solidFill>
              <a:latin typeface="Calibri"/>
              <a:ea typeface="Calibri"/>
              <a:cs typeface="Calibri"/>
              <a:sym typeface="Calibri"/>
            </a:endParaRPr>
          </a:p>
        </p:txBody>
      </p:sp>
      <p:sp>
        <p:nvSpPr>
          <p:cNvPr id="119" name="Google Shape;119;g87e2c6590d_5_61"/>
          <p:cNvSpPr txBox="1"/>
          <p:nvPr/>
        </p:nvSpPr>
        <p:spPr>
          <a:xfrm>
            <a:off x="7893625" y="1880175"/>
            <a:ext cx="3989700" cy="37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980000"/>
                </a:solidFill>
                <a:latin typeface="Calibri"/>
                <a:ea typeface="Calibri"/>
                <a:cs typeface="Calibri"/>
                <a:sym typeface="Calibri"/>
              </a:rPr>
              <a:t>Ex. Evaluation criteria</a:t>
            </a:r>
            <a:endParaRPr sz="1400" b="0" i="0" u="none" strike="noStrike" cap="none">
              <a:solidFill>
                <a:srgbClr val="000000"/>
              </a:solidFill>
              <a:latin typeface="Arial"/>
              <a:ea typeface="Arial"/>
              <a:cs typeface="Arial"/>
              <a:sym typeface="Arial"/>
            </a:endParaRPr>
          </a:p>
        </p:txBody>
      </p:sp>
      <p:cxnSp>
        <p:nvCxnSpPr>
          <p:cNvPr id="120" name="Google Shape;120;g87e2c6590d_5_61"/>
          <p:cNvCxnSpPr/>
          <p:nvPr/>
        </p:nvCxnSpPr>
        <p:spPr>
          <a:xfrm>
            <a:off x="2233075" y="2240675"/>
            <a:ext cx="5567700" cy="0"/>
          </a:xfrm>
          <a:prstGeom prst="straightConnector1">
            <a:avLst/>
          </a:prstGeom>
          <a:noFill/>
          <a:ln w="9525" cap="flat" cmpd="sng">
            <a:solidFill>
              <a:schemeClr val="dk2"/>
            </a:solidFill>
            <a:prstDash val="solid"/>
            <a:round/>
            <a:headEnd type="none" w="sm" len="sm"/>
            <a:tailEnd type="triangle" w="med" len="med"/>
          </a:ln>
        </p:spPr>
      </p:cxnSp>
      <p:sp>
        <p:nvSpPr>
          <p:cNvPr id="121" name="Google Shape;121;g87e2c6590d_5_61"/>
          <p:cNvSpPr txBox="1"/>
          <p:nvPr/>
        </p:nvSpPr>
        <p:spPr>
          <a:xfrm>
            <a:off x="0" y="181725"/>
            <a:ext cx="12192000" cy="946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F3D8D"/>
              </a:buClr>
              <a:buSzPts val="4400"/>
              <a:buFont typeface="Calibri"/>
              <a:buNone/>
            </a:pPr>
            <a:r>
              <a:rPr lang="es-ES" sz="4400" b="1" i="0" u="none" strike="noStrike" cap="none">
                <a:solidFill>
                  <a:srgbClr val="0F3D8D"/>
                </a:solidFill>
                <a:latin typeface="Calibri"/>
                <a:ea typeface="Calibri"/>
                <a:cs typeface="Calibri"/>
                <a:sym typeface="Calibri"/>
              </a:rPr>
              <a:t>Members Selection Criteria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WP8-kick-off-Dissemination Forward">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2642</Words>
  <Application>Microsoft Office PowerPoint</Application>
  <PresentationFormat>Panorámica</PresentationFormat>
  <Paragraphs>297</Paragraphs>
  <Slides>25</Slides>
  <Notes>25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Calibri</vt:lpstr>
      <vt:lpstr>Noto Sans Symbols</vt:lpstr>
      <vt:lpstr>WP8-kick-off-Dissemination Forward</vt:lpstr>
      <vt:lpstr>FORWARD Fostering research excellence in EU outermost regions</vt:lpstr>
      <vt:lpstr>Forward project</vt:lpstr>
      <vt:lpstr>R&amp;I thematic working groups</vt:lpstr>
      <vt:lpstr>Benefits of participation in Forward Thematic working Groups</vt:lpstr>
      <vt:lpstr>Presentación de PowerPoint</vt:lpstr>
      <vt:lpstr>Building inter-regional Thematic Working Groups</vt:lpstr>
      <vt:lpstr>Thematic Working Groups Roles</vt:lpstr>
      <vt:lpstr>Thematic Working Groups Roles</vt:lpstr>
      <vt:lpstr>Presentación de PowerPoint</vt:lpstr>
      <vt:lpstr>Thematic Working Groups Organization</vt:lpstr>
      <vt:lpstr>Thematic Working Group Communication Tools</vt:lpstr>
      <vt:lpstr>Presentación de PowerPoint</vt:lpstr>
      <vt:lpstr>Identification of R&amp;I thematics</vt:lpstr>
      <vt:lpstr>Presentación de PowerPoint</vt:lpstr>
      <vt:lpstr>1) Health and applied medical technologies, diagnostics and therapies</vt:lpstr>
      <vt:lpstr>2) Social science and social innovation</vt:lpstr>
      <vt:lpstr>3) Tourism, eco-tourism, nature tourism, cultural tourism</vt:lpstr>
      <vt:lpstr>4) Earth, space &amp; universe science</vt:lpstr>
      <vt:lpstr>5) Information &amp; communications technology</vt:lpstr>
      <vt:lpstr>6) Climate change &amp; Energy transition</vt:lpstr>
      <vt:lpstr>7) Agriculture, applied life sciences, biotechnology, and biosystems engineering</vt:lpstr>
      <vt:lpstr>8) Biodiversity conservation &amp; restoration</vt:lpstr>
      <vt:lpstr>9) Marine sciences &amp; technologies</vt:lpstr>
      <vt:lpstr>FORWARD project</vt:lpstr>
      <vt:lpstr>How to join Forward TWG? Deadline: until 10th June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FORWARD Fostering research excellence in EU outermost regions</dc:title>
  <dc:creator>Lucía Dobarro Delgado</dc:creator>
  <cp:lastModifiedBy>Yaya</cp:lastModifiedBy>
  <cp:revision>1</cp:revision>
  <dcterms:created xsi:type="dcterms:W3CDTF">2019-02-08T10:00:11Z</dcterms:created>
  <dcterms:modified xsi:type="dcterms:W3CDTF">2020-06-03T07:59:34Z</dcterms:modified>
</cp:coreProperties>
</file>