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60" r:id="rId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411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47EC-94A4-4558-9236-187E921CD9C4}" type="datetimeFigureOut">
              <a:rPr lang="es-ES"/>
              <a:pPr>
                <a:defRPr/>
              </a:pPr>
              <a:t>28/02/2018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70B35-8D0A-4900-83B7-2E25D2D2C25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73F26-13DE-4A0E-BEB4-3D46BD697C91}" type="datetimeFigureOut">
              <a:rPr lang="es-ES"/>
              <a:pPr>
                <a:defRPr/>
              </a:pPr>
              <a:t>28/02/2018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2C13F-7736-488D-B0C5-3DCC6F58B60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4963B-EFEE-4362-8337-BBE07998FB37}" type="datetimeFigureOut">
              <a:rPr lang="es-ES"/>
              <a:pPr>
                <a:defRPr/>
              </a:pPr>
              <a:t>28/02/2018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603E1-5637-47C6-AB38-6495EB8CDF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716DF-4FAD-4988-A515-C6C48D47E4BA}" type="datetimeFigureOut">
              <a:rPr lang="es-ES"/>
              <a:pPr>
                <a:defRPr/>
              </a:pPr>
              <a:t>28/02/2018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40D6-5930-4B04-9FFF-78B783F7111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2AD11-5522-4B5C-AC15-363FF3D042AD}" type="datetimeFigureOut">
              <a:rPr lang="es-ES"/>
              <a:pPr>
                <a:defRPr/>
              </a:pPr>
              <a:t>28/02/2018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898C5-FE8F-4F18-BA80-4DB1D3BD868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E3715-D9D6-4BCA-B770-3A4FF4EC1D44}" type="datetimeFigureOut">
              <a:rPr lang="es-ES"/>
              <a:pPr>
                <a:defRPr/>
              </a:pPr>
              <a:t>28/02/2018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26842-EA9A-403F-A454-AEAD9C2AA5F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1E191-A267-4DF7-8B1B-7FA5CF1794D9}" type="datetimeFigureOut">
              <a:rPr lang="es-ES"/>
              <a:pPr>
                <a:defRPr/>
              </a:pPr>
              <a:t>28/02/2018</a:t>
            </a:fld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5DCF9-736D-42EB-A520-88B64549E04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D894C-9C91-4BAA-8915-AB65D77FE26B}" type="datetimeFigureOut">
              <a:rPr lang="es-ES"/>
              <a:pPr>
                <a:defRPr/>
              </a:pPr>
              <a:t>28/02/2018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462D6-1A74-48B3-9D0A-96358E8C520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D8369-7569-4039-9C46-71574D287664}" type="datetimeFigureOut">
              <a:rPr lang="es-ES"/>
              <a:pPr>
                <a:defRPr/>
              </a:pPr>
              <a:t>28/02/2018</a:t>
            </a:fld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22161-2A2A-475D-9F6B-ED0DE0AD7B1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9EA06-A86E-437A-B2E5-0EE1B75F5A87}" type="datetimeFigureOut">
              <a:rPr lang="es-ES"/>
              <a:pPr>
                <a:defRPr/>
              </a:pPr>
              <a:t>28/02/2018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ACD65-6F8F-4A14-8680-EB5DD833BB0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1F9EA-7A56-4091-90F2-613F9EF15150}" type="datetimeFigureOut">
              <a:rPr lang="es-ES"/>
              <a:pPr>
                <a:defRPr/>
              </a:pPr>
              <a:t>28/02/2018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7FB7D-514E-4D64-A52D-9BBAEDD86BA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s-E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CF28CB-B247-4C65-B9B7-81ED238ECC30}" type="datetimeFigureOut">
              <a:rPr lang="es-ES"/>
              <a:pPr>
                <a:defRPr/>
              </a:pPr>
              <a:t>28/02/2018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0D156A-02FB-47F6-A5AE-32E012A70A5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emf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8" descr="angelote-644x3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613"/>
            <a:ext cx="914400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1268413"/>
            <a:ext cx="7772400" cy="1470025"/>
          </a:xfrm>
        </p:spPr>
        <p:txBody>
          <a:bodyPr/>
          <a:lstStyle/>
          <a:p>
            <a:pPr eaLnBrk="1" hangingPunct="1"/>
            <a:r>
              <a:rPr lang="es-ES" sz="4800" b="1" smtClean="0">
                <a:solidFill>
                  <a:schemeClr val="bg1"/>
                </a:solidFill>
              </a:rPr>
              <a:t>ACUSQUAT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971550" y="2424113"/>
            <a:ext cx="7129463" cy="1439862"/>
          </a:xfrm>
          <a:solidFill>
            <a:schemeClr val="bg2">
              <a:alpha val="39999"/>
            </a:schemeClr>
          </a:solidFill>
        </p:spPr>
        <p:txBody>
          <a:bodyPr/>
          <a:lstStyle/>
          <a:p>
            <a:pPr eaLnBrk="1" hangingPunct="1"/>
            <a:r>
              <a:rPr lang="es-ES" sz="2800" b="1" smtClean="0">
                <a:solidFill>
                  <a:schemeClr val="tx1"/>
                </a:solidFill>
              </a:rPr>
              <a:t>Seguimiento acústico del comportamiento del angelote (</a:t>
            </a:r>
            <a:r>
              <a:rPr lang="es-ES" sz="2800" b="1" i="1" smtClean="0">
                <a:solidFill>
                  <a:schemeClr val="tx1"/>
                </a:solidFill>
              </a:rPr>
              <a:t>Squatina squatina</a:t>
            </a:r>
            <a:r>
              <a:rPr lang="es-ES" sz="2800" b="1" smtClean="0">
                <a:solidFill>
                  <a:schemeClr val="tx1"/>
                </a:solidFill>
              </a:rPr>
              <a:t>) en áreas críticas para su conservación</a:t>
            </a:r>
            <a:endParaRPr lang="es-ES" sz="2800" smtClean="0">
              <a:solidFill>
                <a:schemeClr val="tx1"/>
              </a:solidFill>
            </a:endParaRPr>
          </a:p>
        </p:txBody>
      </p:sp>
      <p:pic>
        <p:nvPicPr>
          <p:cNvPr id="1331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5994400"/>
            <a:ext cx="50292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Subtitle 2"/>
          <p:cNvSpPr txBox="1">
            <a:spLocks/>
          </p:cNvSpPr>
          <p:nvPr/>
        </p:nvSpPr>
        <p:spPr bwMode="auto">
          <a:xfrm>
            <a:off x="900113" y="6381750"/>
            <a:ext cx="71278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" sz="2000" i="1">
                <a:latin typeface="Calibri" pitchFamily="34" charset="0"/>
              </a:rPr>
              <a:t>Con el apoyo de:</a:t>
            </a:r>
          </a:p>
        </p:txBody>
      </p:sp>
      <p:pic>
        <p:nvPicPr>
          <p:cNvPr id="13318" name="Imagen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404813"/>
            <a:ext cx="2211387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gen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04813"/>
            <a:ext cx="2211387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900113" y="1628775"/>
            <a:ext cx="7559675" cy="194468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s-ES" sz="2000" b="1" i="1" dirty="0" smtClean="0">
                <a:solidFill>
                  <a:srgbClr val="0070C0"/>
                </a:solidFill>
              </a:rPr>
              <a:t>CONTEXTO: </a:t>
            </a:r>
          </a:p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r>
              <a:rPr lang="es-ES" sz="2000" i="1" dirty="0" smtClean="0">
                <a:solidFill>
                  <a:schemeClr val="tx1"/>
                </a:solidFill>
              </a:rPr>
              <a:t>En peligro crítico de extinción (sobrepesca)</a:t>
            </a:r>
          </a:p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r>
              <a:rPr lang="es-ES" sz="2000" i="1" dirty="0" smtClean="0">
                <a:solidFill>
                  <a:schemeClr val="tx1"/>
                </a:solidFill>
              </a:rPr>
              <a:t>Distribución geográfica reducida a Canarias</a:t>
            </a:r>
          </a:p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r>
              <a:rPr lang="es-ES" sz="2000" i="1" dirty="0" smtClean="0">
                <a:solidFill>
                  <a:schemeClr val="tx1"/>
                </a:solidFill>
              </a:rPr>
              <a:t>Playas resguardadas: áreas de reproducción, cría y alevinaje</a:t>
            </a:r>
          </a:p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r>
              <a:rPr lang="es-ES" sz="2000" i="1" dirty="0" smtClean="0">
                <a:solidFill>
                  <a:schemeClr val="tx1"/>
                </a:solidFill>
              </a:rPr>
              <a:t>Necesidad de armonizar conservación y actividad turística</a:t>
            </a:r>
            <a:endParaRPr lang="es-ES" sz="2000" i="1" dirty="0">
              <a:solidFill>
                <a:schemeClr val="tx1"/>
              </a:solidFill>
            </a:endParaRPr>
          </a:p>
        </p:txBody>
      </p:sp>
      <p:pic>
        <p:nvPicPr>
          <p:cNvPr id="14339" name="Picture 4" descr="Image result for angelotes"/>
          <p:cNvPicPr>
            <a:picLocks noChangeAspect="1" noChangeArrowheads="1"/>
          </p:cNvPicPr>
          <p:nvPr/>
        </p:nvPicPr>
        <p:blipFill>
          <a:blip r:embed="rId3"/>
          <a:srcRect r="33466"/>
          <a:stretch>
            <a:fillRect/>
          </a:stretch>
        </p:blipFill>
        <p:spPr bwMode="auto">
          <a:xfrm>
            <a:off x="6208713" y="3902075"/>
            <a:ext cx="2935287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1" descr="Pesca de angelotes.jpg"/>
          <p:cNvPicPr>
            <a:picLocks noChangeAspect="1" noChangeArrowheads="1"/>
          </p:cNvPicPr>
          <p:nvPr/>
        </p:nvPicPr>
        <p:blipFill>
          <a:blip r:embed="rId4"/>
          <a:srcRect r="12422"/>
          <a:stretch>
            <a:fillRect/>
          </a:stretch>
        </p:blipFill>
        <p:spPr bwMode="auto">
          <a:xfrm>
            <a:off x="3779838" y="3894138"/>
            <a:ext cx="2663825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12"/>
          <p:cNvSpPr>
            <a:spLocks noChangeArrowheads="1"/>
          </p:cNvSpPr>
          <p:nvPr/>
        </p:nvSpPr>
        <p:spPr bwMode="auto">
          <a:xfrm>
            <a:off x="5148263" y="4149725"/>
            <a:ext cx="792162" cy="3587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4342" name="Picture 14" descr="pescaangelote2016"/>
          <p:cNvPicPr>
            <a:picLocks noChangeAspect="1" noChangeArrowheads="1"/>
          </p:cNvPicPr>
          <p:nvPr/>
        </p:nvPicPr>
        <p:blipFill>
          <a:blip r:embed="rId5"/>
          <a:srcRect l="15503" r="1550"/>
          <a:stretch>
            <a:fillRect/>
          </a:stretch>
        </p:blipFill>
        <p:spPr bwMode="auto">
          <a:xfrm>
            <a:off x="0" y="3908425"/>
            <a:ext cx="3995738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agen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04813"/>
            <a:ext cx="2211387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Subtitle 2"/>
          <p:cNvSpPr txBox="1">
            <a:spLocks/>
          </p:cNvSpPr>
          <p:nvPr/>
        </p:nvSpPr>
        <p:spPr bwMode="auto">
          <a:xfrm>
            <a:off x="900113" y="1628775"/>
            <a:ext cx="71278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" sz="2000" b="1" i="1">
                <a:solidFill>
                  <a:srgbClr val="0070C0"/>
                </a:solidFill>
                <a:latin typeface="Calibri" pitchFamily="34" charset="0"/>
              </a:rPr>
              <a:t>OBJETIVO GENERAL:</a:t>
            </a:r>
            <a:r>
              <a:rPr lang="es-ES" sz="2000" i="1">
                <a:latin typeface="Calibri" pitchFamily="34" charset="0"/>
              </a:rPr>
              <a:t> estudiar el comportamiento espacio-temporal (circadiano y estacional) del angelote y su posible interacción con bañistas, para impulsar planes de uso y gestión en playas consideradas como áreas críticas para su conservación.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900113" y="3068638"/>
            <a:ext cx="7488237" cy="331311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s-ES" sz="2000" b="1" i="1" dirty="0" smtClean="0">
                <a:solidFill>
                  <a:srgbClr val="0070C0"/>
                </a:solidFill>
              </a:rPr>
              <a:t>OBJETIVOS ESPECÍFICOS: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es-ES" sz="2000" i="1" dirty="0" smtClean="0">
                <a:solidFill>
                  <a:schemeClr val="tx1"/>
                </a:solidFill>
              </a:rPr>
              <a:t>Seleccionar </a:t>
            </a:r>
            <a:r>
              <a:rPr lang="es-ES" sz="2000" i="1" dirty="0">
                <a:solidFill>
                  <a:schemeClr val="tx1"/>
                </a:solidFill>
              </a:rPr>
              <a:t>y adecuar marcas y receptores </a:t>
            </a:r>
            <a:r>
              <a:rPr lang="es-ES" sz="2000" i="1" dirty="0" smtClean="0">
                <a:solidFill>
                  <a:schemeClr val="tx1"/>
                </a:solidFill>
              </a:rPr>
              <a:t>acústicos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es-ES" sz="2000" i="1" dirty="0" smtClean="0">
                <a:solidFill>
                  <a:schemeClr val="tx1"/>
                </a:solidFill>
              </a:rPr>
              <a:t>Diseñar </a:t>
            </a:r>
            <a:r>
              <a:rPr lang="es-ES" sz="2000" i="1" dirty="0">
                <a:solidFill>
                  <a:schemeClr val="tx1"/>
                </a:solidFill>
              </a:rPr>
              <a:t>una red de detección de señales acústicas en áreas </a:t>
            </a:r>
            <a:r>
              <a:rPr lang="es-ES" sz="2000" i="1" dirty="0" smtClean="0">
                <a:solidFill>
                  <a:schemeClr val="tx1"/>
                </a:solidFill>
              </a:rPr>
              <a:t>críticas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es-ES" sz="2000" i="1" dirty="0" smtClean="0">
                <a:solidFill>
                  <a:schemeClr val="tx1"/>
                </a:solidFill>
              </a:rPr>
              <a:t>Establecer </a:t>
            </a:r>
            <a:r>
              <a:rPr lang="es-ES" sz="2000" i="1" dirty="0">
                <a:solidFill>
                  <a:schemeClr val="tx1"/>
                </a:solidFill>
              </a:rPr>
              <a:t>las áreas y periodos donde la posibilidad de interacción entre el angelote </a:t>
            </a:r>
            <a:r>
              <a:rPr lang="es-ES" sz="2000" i="1" dirty="0" smtClean="0">
                <a:solidFill>
                  <a:schemeClr val="tx1"/>
                </a:solidFill>
              </a:rPr>
              <a:t>y los usuarios </a:t>
            </a:r>
            <a:r>
              <a:rPr lang="es-ES" sz="2000" i="1" dirty="0">
                <a:solidFill>
                  <a:schemeClr val="tx1"/>
                </a:solidFill>
              </a:rPr>
              <a:t>de las playas es </a:t>
            </a:r>
            <a:r>
              <a:rPr lang="es-ES" sz="2000" i="1" dirty="0" smtClean="0">
                <a:solidFill>
                  <a:schemeClr val="tx1"/>
                </a:solidFill>
              </a:rPr>
              <a:t>alta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es-ES" sz="2000" i="1" dirty="0" smtClean="0">
                <a:solidFill>
                  <a:schemeClr val="tx1"/>
                </a:solidFill>
              </a:rPr>
              <a:t>Establecer </a:t>
            </a:r>
            <a:r>
              <a:rPr lang="es-ES" sz="2000" i="1" dirty="0">
                <a:solidFill>
                  <a:schemeClr val="tx1"/>
                </a:solidFill>
              </a:rPr>
              <a:t>los criterios básicos </a:t>
            </a:r>
            <a:r>
              <a:rPr lang="es-ES" sz="2000" i="1" dirty="0" smtClean="0">
                <a:solidFill>
                  <a:schemeClr val="tx1"/>
                </a:solidFill>
              </a:rPr>
              <a:t>para </a:t>
            </a:r>
            <a:r>
              <a:rPr lang="es-ES" sz="2000" i="1" dirty="0">
                <a:solidFill>
                  <a:schemeClr val="tx1"/>
                </a:solidFill>
              </a:rPr>
              <a:t>impulsar un Plan de Uso y Gestión </a:t>
            </a:r>
            <a:r>
              <a:rPr lang="es-ES" sz="2000" i="1" dirty="0" smtClean="0">
                <a:solidFill>
                  <a:schemeClr val="tx1"/>
                </a:solidFill>
              </a:rPr>
              <a:t>para este tipo de playas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es-ES" sz="2000" i="1" dirty="0" smtClean="0">
                <a:solidFill>
                  <a:schemeClr val="tx1"/>
                </a:solidFill>
              </a:rPr>
              <a:t>Favorecer </a:t>
            </a:r>
            <a:r>
              <a:rPr lang="es-ES" sz="2000" i="1" dirty="0">
                <a:solidFill>
                  <a:schemeClr val="tx1"/>
                </a:solidFill>
              </a:rPr>
              <a:t>procesos de gobernanza y participación social </a:t>
            </a:r>
            <a:endParaRPr lang="es-ES" sz="2000" i="1" dirty="0" smtClean="0">
              <a:solidFill>
                <a:schemeClr val="tx1"/>
              </a:solidFill>
            </a:endParaRP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es-ES" sz="2000" i="1" dirty="0" smtClean="0">
                <a:solidFill>
                  <a:schemeClr val="tx1"/>
                </a:solidFill>
              </a:rPr>
              <a:t>Difusión y </a:t>
            </a:r>
            <a:r>
              <a:rPr lang="es-ES" sz="2000" i="1" dirty="0">
                <a:solidFill>
                  <a:schemeClr val="tx1"/>
                </a:solidFill>
              </a:rPr>
              <a:t>sensibilización </a:t>
            </a:r>
            <a:r>
              <a:rPr lang="es-ES" sz="2000" i="1" dirty="0" smtClean="0">
                <a:solidFill>
                  <a:schemeClr val="tx1"/>
                </a:solidFill>
              </a:rPr>
              <a:t>en </a:t>
            </a:r>
            <a:r>
              <a:rPr lang="es-ES" sz="2000" i="1" dirty="0">
                <a:solidFill>
                  <a:schemeClr val="tx1"/>
                </a:solidFill>
              </a:rPr>
              <a:t>torno a la conservación de la </a:t>
            </a:r>
            <a:r>
              <a:rPr lang="es-ES" sz="2000" i="1" dirty="0" smtClean="0">
                <a:solidFill>
                  <a:schemeClr val="tx1"/>
                </a:solidFill>
              </a:rPr>
              <a:t>especie</a:t>
            </a:r>
            <a:endParaRPr lang="es-ES" sz="20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agen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04813"/>
            <a:ext cx="2211387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Subtitle 2"/>
          <p:cNvSpPr txBox="1">
            <a:spLocks/>
          </p:cNvSpPr>
          <p:nvPr/>
        </p:nvSpPr>
        <p:spPr bwMode="auto">
          <a:xfrm>
            <a:off x="827088" y="1628775"/>
            <a:ext cx="75596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" sz="2000" b="1" i="1">
                <a:solidFill>
                  <a:srgbClr val="0070C0"/>
                </a:solidFill>
                <a:latin typeface="Calibri" pitchFamily="34" charset="0"/>
              </a:rPr>
              <a:t>METODOLOGÍA: 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es-ES" sz="2000" i="1">
                <a:latin typeface="Calibri" pitchFamily="34" charset="0"/>
              </a:rPr>
              <a:t>Bagaje del proyecto Angel Shark (desde 2015)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es-ES" sz="2000" i="1">
                <a:latin typeface="Calibri" pitchFamily="34" charset="0"/>
              </a:rPr>
              <a:t>Altos estándares éticos para la manipulación de los animales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es-ES" sz="2000" i="1">
                <a:latin typeface="Calibri" pitchFamily="34" charset="0"/>
              </a:rPr>
              <a:t>Seguimiento pasivo con marcas acústicas (Vemco V9)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es-ES" sz="2000" i="1">
                <a:latin typeface="Calibri" pitchFamily="34" charset="0"/>
              </a:rPr>
              <a:t>Playa de Gran Canaria, previamente identificada como área de reproducción y cría del angelote , con fuerte uso turístico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es-ES" sz="2000" i="1">
                <a:latin typeface="Calibri" pitchFamily="34" charset="0"/>
              </a:rPr>
              <a:t>Adicionalmente, acción similar en una playa de la isla de La Graciosa</a:t>
            </a:r>
          </a:p>
          <a:p>
            <a:pPr>
              <a:spcBef>
                <a:spcPct val="20000"/>
              </a:spcBef>
            </a:pPr>
            <a:r>
              <a:rPr lang="es-ES" sz="2000" i="1">
                <a:latin typeface="Calibri" pitchFamily="34" charset="0"/>
              </a:rPr>
              <a:t>-Estudio complementario: explorar el uso de receptores acústicos instalados abordo de vehículos no tripulados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 t="50000"/>
          <a:stretch>
            <a:fillRect/>
          </a:stretch>
        </p:blipFill>
        <p:spPr bwMode="auto">
          <a:xfrm>
            <a:off x="779463" y="4868863"/>
            <a:ext cx="4872037" cy="1914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4824413"/>
            <a:ext cx="2784475" cy="19891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5707063"/>
            <a:ext cx="50292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Subtitle 2"/>
          <p:cNvSpPr txBox="1">
            <a:spLocks/>
          </p:cNvSpPr>
          <p:nvPr/>
        </p:nvSpPr>
        <p:spPr bwMode="auto">
          <a:xfrm>
            <a:off x="900113" y="5445125"/>
            <a:ext cx="71278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" sz="2000" i="1">
                <a:latin typeface="Calibri" pitchFamily="34" charset="0"/>
              </a:rPr>
              <a:t>Con el apoyo de:</a:t>
            </a:r>
          </a:p>
        </p:txBody>
      </p:sp>
      <p:pic>
        <p:nvPicPr>
          <p:cNvPr id="17411" name="Imagen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404813"/>
            <a:ext cx="2211387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900113" y="1773238"/>
            <a:ext cx="71278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>
                <a:latin typeface="Calibri" pitchFamily="34" charset="0"/>
              </a:rPr>
              <a:t>Las acciones realizadas en el marco de este proyecto cuentan con el apoyo del Ministerio de Agricultura y Pesca, Alimentación y Medio Ambiente, a través de la Fundación Biodiversidad. </a:t>
            </a:r>
            <a:r>
              <a:rPr lang="es-ES" b="1">
                <a:latin typeface="Calibri" pitchFamily="34" charset="0"/>
              </a:rPr>
              <a:t>Presupuesto total: 50.700€</a:t>
            </a:r>
          </a:p>
        </p:txBody>
      </p:sp>
      <p:sp>
        <p:nvSpPr>
          <p:cNvPr id="17413" name="Rectangle 9"/>
          <p:cNvSpPr>
            <a:spLocks noChangeArrowheads="1"/>
          </p:cNvSpPr>
          <p:nvPr/>
        </p:nvSpPr>
        <p:spPr bwMode="auto">
          <a:xfrm>
            <a:off x="900113" y="3059113"/>
            <a:ext cx="7127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libri" pitchFamily="34" charset="0"/>
              </a:rPr>
              <a:t>Otros colaboradores:</a:t>
            </a:r>
            <a:endParaRPr lang="es-ES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7414" name="Imagen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3429000"/>
            <a:ext cx="1317625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8" descr="Image result for angel shark projec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9975" y="3573463"/>
            <a:ext cx="2162175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0" descr="Image result for ecoaqu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3357563"/>
            <a:ext cx="2025650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2" descr="Image result for zoological society of london 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7013" y="3429000"/>
            <a:ext cx="15240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4" descr="Image result for alexander koenig museum log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9700" y="4776788"/>
            <a:ext cx="296862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261</Words>
  <Application>Microsoft Office PowerPoint</Application>
  <PresentationFormat>Presentación en pantalla (4:3)</PresentationFormat>
  <Paragraphs>26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ACUSQUAT</vt:lpstr>
      <vt:lpstr>Diapositiva 2</vt:lpstr>
      <vt:lpstr>Diapositiva 3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ACUSQUAT</dc:title>
  <dc:creator>Diego Gamo</dc:creator>
  <cp:lastModifiedBy>Jose J. Castro</cp:lastModifiedBy>
  <cp:revision>20</cp:revision>
  <dcterms:created xsi:type="dcterms:W3CDTF">2018-02-27T09:54:50Z</dcterms:created>
  <dcterms:modified xsi:type="dcterms:W3CDTF">2018-02-28T08:10:35Z</dcterms:modified>
</cp:coreProperties>
</file>